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63" r:id="rId2"/>
    <p:sldId id="328" r:id="rId3"/>
    <p:sldId id="330" r:id="rId4"/>
    <p:sldId id="316" r:id="rId5"/>
    <p:sldId id="317" r:id="rId6"/>
    <p:sldId id="318" r:id="rId7"/>
    <p:sldId id="319" r:id="rId8"/>
    <p:sldId id="320" r:id="rId9"/>
    <p:sldId id="322" r:id="rId10"/>
    <p:sldId id="323" r:id="rId11"/>
    <p:sldId id="324" r:id="rId12"/>
    <p:sldId id="337" r:id="rId13"/>
    <p:sldId id="338" r:id="rId14"/>
    <p:sldId id="339" r:id="rId15"/>
    <p:sldId id="334" r:id="rId16"/>
    <p:sldId id="326" r:id="rId17"/>
    <p:sldId id="333" r:id="rId18"/>
    <p:sldId id="336" r:id="rId19"/>
    <p:sldId id="325" r:id="rId20"/>
    <p:sldId id="364" r:id="rId21"/>
    <p:sldId id="365" r:id="rId22"/>
    <p:sldId id="366" r:id="rId23"/>
    <p:sldId id="321" r:id="rId24"/>
    <p:sldId id="367" r:id="rId25"/>
    <p:sldId id="368" r:id="rId26"/>
    <p:sldId id="369" r:id="rId27"/>
    <p:sldId id="370" r:id="rId28"/>
    <p:sldId id="371" r:id="rId29"/>
    <p:sldId id="315" r:id="rId30"/>
    <p:sldId id="335" r:id="rId31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tandardabschnitt" id="{0C34024D-725A-4854-8740-9BAF52DC6835}">
          <p14:sldIdLst>
            <p14:sldId id="363"/>
            <p14:sldId id="328"/>
          </p14:sldIdLst>
        </p14:section>
        <p14:section name="O raziskavi REUS" id="{B5A996BF-EB0A-4607-A6E3-6404DBFCE0D3}">
          <p14:sldIdLst>
            <p14:sldId id="330"/>
            <p14:sldId id="316"/>
            <p14:sldId id="317"/>
            <p14:sldId id="318"/>
            <p14:sldId id="319"/>
            <p14:sldId id="320"/>
          </p14:sldIdLst>
        </p14:section>
        <p14:section name="Metodologija in struktura vzorca" id="{EDAAD712-6C0C-47E2-B345-97008822B75C}">
          <p14:sldIdLst>
            <p14:sldId id="322"/>
            <p14:sldId id="323"/>
            <p14:sldId id="324"/>
            <p14:sldId id="337"/>
            <p14:sldId id="338"/>
            <p14:sldId id="339"/>
            <p14:sldId id="334"/>
            <p14:sldId id="326"/>
            <p14:sldId id="333"/>
          </p14:sldIdLst>
        </p14:section>
        <p14:section name="Rezultati Raziskave REUS 2022" id="{4D7E329D-AF94-4111-98FE-0E7569498A52}">
          <p14:sldIdLst>
            <p14:sldId id="336"/>
            <p14:sldId id="325"/>
            <p14:sldId id="364"/>
            <p14:sldId id="365"/>
            <p14:sldId id="366"/>
            <p14:sldId id="321"/>
            <p14:sldId id="367"/>
            <p14:sldId id="368"/>
            <p14:sldId id="369"/>
            <p14:sldId id="370"/>
            <p14:sldId id="371"/>
            <p14:sldId id="315"/>
          </p14:sldIdLst>
        </p14:section>
        <p14:section name="Kontakt" id="{2458E9AB-F32B-4089-AF18-0DBD4EC3FA0D}">
          <p14:sldIdLst>
            <p14:sldId id="33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F530"/>
    <a:srgbClr val="1D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643"/>
  </p:normalViewPr>
  <p:slideViewPr>
    <p:cSldViewPr snapToGrid="0" snapToObjects="1">
      <p:cViewPr varScale="1">
        <p:scale>
          <a:sx n="101" d="100"/>
          <a:sy n="101" d="100"/>
        </p:scale>
        <p:origin x="1434" y="108"/>
      </p:cViewPr>
      <p:guideLst/>
    </p:cSldViewPr>
  </p:slideViewPr>
  <p:outlineViewPr>
    <p:cViewPr>
      <p:scale>
        <a:sx n="33" d="100"/>
        <a:sy n="33" d="100"/>
      </p:scale>
      <p:origin x="0" y="-223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234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43.xml"/><Relationship Id="rId1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E:\DEV_EXCEL\InformaEcho\REUS2022_ExcelRoot\3B_REPORT_CHARTS\REUS_GOS_2022_individual\27%20DTMPP_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51470743506221417"/>
          <c:y val="0.17409688722075414"/>
          <c:w val="0.39800500659265065"/>
          <c:h val="0.737294249903521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(1)'!$D$9</c:f>
              <c:strCache>
                <c:ptCount val="1"/>
                <c:pt idx="0">
                  <c:v>Skupaj 2022
 (N= 1013)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'tabela (1)'!$E$5:$M$5</c:f>
              <c:strCache>
                <c:ptCount val="9"/>
                <c:pt idx="0">
                  <c:v>5-7 krat tedensko</c:v>
                </c:pt>
                <c:pt idx="1">
                  <c:v>3-4 krat tedensko</c:v>
                </c:pt>
                <c:pt idx="2">
                  <c:v>1-2 krat tedensko</c:v>
                </c:pt>
                <c:pt idx="3">
                  <c:v>2-3 krat mesečno</c:v>
                </c:pt>
                <c:pt idx="4">
                  <c:v>1 krat mesečno</c:v>
                </c:pt>
                <c:pt idx="5">
                  <c:v>1 krat na 2-3 mesece</c:v>
                </c:pt>
                <c:pt idx="6">
                  <c:v>1 krat na pol leta</c:v>
                </c:pt>
                <c:pt idx="7">
                  <c:v>Redkeje</c:v>
                </c:pt>
                <c:pt idx="8">
                  <c:v>Nikoli</c:v>
                </c:pt>
              </c:strCache>
            </c:strRef>
          </c:cat>
          <c:val>
            <c:numRef>
              <c:f>'tabela (1)'!$E$9:$M$9</c:f>
              <c:numCache>
                <c:formatCode>0</c:formatCode>
                <c:ptCount val="9"/>
                <c:pt idx="0">
                  <c:v>4.5059773006500974</c:v>
                </c:pt>
                <c:pt idx="1">
                  <c:v>3.5372158826818696</c:v>
                </c:pt>
                <c:pt idx="2">
                  <c:v>5.1181368792780866</c:v>
                </c:pt>
                <c:pt idx="3">
                  <c:v>6.4919492834442662</c:v>
                </c:pt>
                <c:pt idx="4">
                  <c:v>4.0740409198429939</c:v>
                </c:pt>
                <c:pt idx="5">
                  <c:v>7.3660585881087064</c:v>
                </c:pt>
                <c:pt idx="6">
                  <c:v>8.9489777518716895</c:v>
                </c:pt>
                <c:pt idx="7">
                  <c:v>27.482130456276227</c:v>
                </c:pt>
                <c:pt idx="8">
                  <c:v>32.475512937846204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A-4EC3-887D-A4A29F17BF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28932576"/>
        <c:axId val="2128955872"/>
      </c:barChart>
      <c:catAx>
        <c:axId val="2128932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lumMod val="15000"/>
                    <a:lumOff val="85000"/>
                  </a:sysClr>
                </a:solidFill>
                <a:round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28955872"/>
        <c:crosses val="autoZero"/>
        <c:auto val="1"/>
        <c:lblAlgn val="ctr"/>
        <c:lblOffset val="100"/>
        <c:noMultiLvlLbl val="0"/>
      </c:catAx>
      <c:valAx>
        <c:axId val="21289558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lumMod val="15000"/>
                      <a:lumOff val="85000"/>
                    </a:sysClr>
                  </a:solidFill>
                  <a:round/>
                </a14:hiddenLine>
              </a:ext>
            </a:extLst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28932576"/>
        <c:crosses val="autoZero"/>
        <c:crossBetween val="between"/>
        <c:majorUnit val="100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5618391621024807"/>
          <c:w val="0.71797551441846741"/>
          <c:h val="0.753192994603707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(3)'!$D$6</c:f>
              <c:strCache>
                <c:ptCount val="1"/>
                <c:pt idx="0">
                  <c:v>enodružinska
 (N= 369)</c:v>
                </c:pt>
              </c:strCache>
            </c:strRef>
          </c:tx>
          <c:spPr>
            <a:solidFill>
              <a:srgbClr val="5BC5F2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(3)'!$E$5:$K$5</c:f>
              <c:strCache>
                <c:ptCount val="7"/>
                <c:pt idx="0">
                  <c:v>pot na delo v kraju bivanja (do 5 km)</c:v>
                </c:pt>
                <c:pt idx="1">
                  <c:v>pot na delo izven kraja bivanja (5 - 150 km)</c:v>
                </c:pt>
                <c:pt idx="2">
                  <c:v>prevoz v vrtec / šolo / na fakulteto (do 5 km)</c:v>
                </c:pt>
                <c:pt idx="3">
                  <c:v>opravki in nakupi v kraju bivanja (do 5 km)</c:v>
                </c:pt>
                <c:pt idx="4">
                  <c:v>opravki in nakupi izven kraja bivanja (5 - 150 km)</c:v>
                </c:pt>
                <c:pt idx="5">
                  <c:v>izleti (5 - 150 km)</c:v>
                </c:pt>
                <c:pt idx="6">
                  <c:v>počitnice (več kot 150 km)</c:v>
                </c:pt>
              </c:strCache>
            </c:strRef>
          </c:cat>
          <c:val>
            <c:numRef>
              <c:f>'tabela (3)'!$E$6:$K$6</c:f>
              <c:numCache>
                <c:formatCode>0</c:formatCode>
                <c:ptCount val="7"/>
                <c:pt idx="0">
                  <c:v>8.5227941497272361</c:v>
                </c:pt>
                <c:pt idx="1">
                  <c:v>19.520476923186941</c:v>
                </c:pt>
                <c:pt idx="2">
                  <c:v>3.0306821577512935</c:v>
                </c:pt>
                <c:pt idx="3">
                  <c:v>11.846669902344484</c:v>
                </c:pt>
                <c:pt idx="4">
                  <c:v>20.483144027131399</c:v>
                </c:pt>
                <c:pt idx="5">
                  <c:v>29.358760353060109</c:v>
                </c:pt>
                <c:pt idx="6">
                  <c:v>7.2374724867986062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97-4F78-AA4D-F9C6E9AC00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003696"/>
        <c:axId val="65015344"/>
      </c:barChart>
      <c:catAx>
        <c:axId val="650036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015344"/>
        <c:crosses val="autoZero"/>
        <c:auto val="1"/>
        <c:lblAlgn val="ctr"/>
        <c:lblOffset val="100"/>
        <c:noMultiLvlLbl val="0"/>
      </c:catAx>
      <c:valAx>
        <c:axId val="65015344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0369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5618391621024807"/>
          <c:w val="0.71797551441846741"/>
          <c:h val="0.753192994603707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(3)'!$D$7</c:f>
              <c:strCache>
                <c:ptCount val="1"/>
                <c:pt idx="0">
                  <c:v>večstanovanjska
 (N= 315)</c:v>
                </c:pt>
              </c:strCache>
            </c:strRef>
          </c:tx>
          <c:spPr>
            <a:solidFill>
              <a:srgbClr val="B4CE45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(3)'!$E$5:$K$5</c:f>
              <c:strCache>
                <c:ptCount val="7"/>
                <c:pt idx="0">
                  <c:v>pot na delo v kraju bivanja (do 5 km)</c:v>
                </c:pt>
                <c:pt idx="1">
                  <c:v>pot na delo izven kraja bivanja (5 - 150 km)</c:v>
                </c:pt>
                <c:pt idx="2">
                  <c:v>prevoz v vrtec / šolo / na fakulteto (do 5 km)</c:v>
                </c:pt>
                <c:pt idx="3">
                  <c:v>opravki in nakupi v kraju bivanja (do 5 km)</c:v>
                </c:pt>
                <c:pt idx="4">
                  <c:v>opravki in nakupi izven kraja bivanja (5 - 150 km)</c:v>
                </c:pt>
                <c:pt idx="5">
                  <c:v>izleti (5 - 150 km)</c:v>
                </c:pt>
                <c:pt idx="6">
                  <c:v>počitnice (več kot 150 km)</c:v>
                </c:pt>
              </c:strCache>
            </c:strRef>
          </c:cat>
          <c:val>
            <c:numRef>
              <c:f>'tabela (3)'!$E$7:$K$7</c:f>
              <c:numCache>
                <c:formatCode>0</c:formatCode>
                <c:ptCount val="7"/>
                <c:pt idx="0">
                  <c:v>17.162316583807932</c:v>
                </c:pt>
                <c:pt idx="1">
                  <c:v>15.67667557654207</c:v>
                </c:pt>
                <c:pt idx="2">
                  <c:v>3.9760524311112078</c:v>
                </c:pt>
                <c:pt idx="3">
                  <c:v>19.029734417483908</c:v>
                </c:pt>
                <c:pt idx="4">
                  <c:v>16.223762473192512</c:v>
                </c:pt>
                <c:pt idx="5">
                  <c:v>22.820183402741065</c:v>
                </c:pt>
                <c:pt idx="6">
                  <c:v>5.111275115121237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E-41B6-88D6-05D065760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4999536"/>
        <c:axId val="65007856"/>
      </c:barChart>
      <c:catAx>
        <c:axId val="64999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007856"/>
        <c:crosses val="autoZero"/>
        <c:auto val="1"/>
        <c:lblAlgn val="ctr"/>
        <c:lblOffset val="100"/>
        <c:noMultiLvlLbl val="0"/>
      </c:catAx>
      <c:valAx>
        <c:axId val="65007856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99953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5618391621024807"/>
          <c:w val="0.71797551441846741"/>
          <c:h val="0.753192994603707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(3)'!$D$9</c:f>
              <c:strCache>
                <c:ptCount val="1"/>
                <c:pt idx="0">
                  <c:v>Skupaj 2022
 (N= 684)</c:v>
                </c:pt>
              </c:strCache>
            </c:strRef>
          </c:tx>
          <c:spPr>
            <a:solidFill>
              <a:srgbClr val="F59E33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(3)'!$E$5:$K$5</c:f>
              <c:strCache>
                <c:ptCount val="7"/>
                <c:pt idx="0">
                  <c:v>pot na delo v kraju bivanja (do 5 km)</c:v>
                </c:pt>
                <c:pt idx="1">
                  <c:v>pot na delo izven kraja bivanja (5 - 150 km)</c:v>
                </c:pt>
                <c:pt idx="2">
                  <c:v>prevoz v vrtec / šolo / na fakulteto (do 5 km)</c:v>
                </c:pt>
                <c:pt idx="3">
                  <c:v>opravki in nakupi v kraju bivanja (do 5 km)</c:v>
                </c:pt>
                <c:pt idx="4">
                  <c:v>opravki in nakupi izven kraja bivanja (5 - 150 km)</c:v>
                </c:pt>
                <c:pt idx="5">
                  <c:v>izleti (5 - 150 km)</c:v>
                </c:pt>
                <c:pt idx="6">
                  <c:v>počitnice (več kot 150 km)</c:v>
                </c:pt>
              </c:strCache>
            </c:strRef>
          </c:cat>
          <c:val>
            <c:numRef>
              <c:f>'tabela (3)'!$E$9:$K$9</c:f>
              <c:numCache>
                <c:formatCode>0</c:formatCode>
                <c:ptCount val="7"/>
                <c:pt idx="0">
                  <c:v>12.500710677460091</c:v>
                </c:pt>
                <c:pt idx="1">
                  <c:v>17.750666031114477</c:v>
                </c:pt>
                <c:pt idx="2">
                  <c:v>3.4659613139684367</c:v>
                </c:pt>
                <c:pt idx="3">
                  <c:v>15.153985934284952</c:v>
                </c:pt>
                <c:pt idx="4">
                  <c:v>18.521986519802482</c:v>
                </c:pt>
                <c:pt idx="5">
                  <c:v>26.348187313059089</c:v>
                </c:pt>
                <c:pt idx="6">
                  <c:v>6.2585022103104588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7-41FF-905D-F3A524E6D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011184"/>
        <c:axId val="65004944"/>
      </c:barChart>
      <c:catAx>
        <c:axId val="65011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004944"/>
        <c:crosses val="autoZero"/>
        <c:auto val="1"/>
        <c:lblAlgn val="ctr"/>
        <c:lblOffset val="100"/>
        <c:noMultiLvlLbl val="0"/>
      </c:catAx>
      <c:valAx>
        <c:axId val="65004944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1118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51470743506221417"/>
          <c:y val="0.16173078716674555"/>
          <c:w val="0.39800500659265065"/>
          <c:h val="0.748269842259492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(4)'!$D$9</c:f>
              <c:strCache>
                <c:ptCount val="1"/>
                <c:pt idx="0">
                  <c:v>Skupaj 2022
 (N= 1013)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'tabela (4)'!$E$5:$N$5</c:f>
              <c:strCache>
                <c:ptCount val="10"/>
                <c:pt idx="0">
                  <c:v>ne vem, b.o.</c:v>
                </c:pt>
                <c:pt idx="1">
                  <c:v>drugo:</c:v>
                </c:pt>
                <c:pt idx="2">
                  <c:v>cenejši javni prevoz</c:v>
                </c:pt>
                <c:pt idx="3">
                  <c:v>boljše povezave</c:v>
                </c:pt>
                <c:pt idx="4">
                  <c:v>da je v primeru kombiniranega prevoza zagotovljena povezava do cilja</c:v>
                </c:pt>
                <c:pt idx="5">
                  <c:v>hitrejši prevoz (krajši čas vožnje)</c:v>
                </c:pt>
                <c:pt idx="6">
                  <c:v>boljša kakovost vozil</c:v>
                </c:pt>
                <c:pt idx="7">
                  <c:v>več voženj med tednom</c:v>
                </c:pt>
                <c:pt idx="8">
                  <c:v>več voženj med vikendi in prazniki</c:v>
                </c:pt>
                <c:pt idx="9">
                  <c:v>manjše število potnikov (manjša gneča)</c:v>
                </c:pt>
              </c:strCache>
            </c:strRef>
          </c:cat>
          <c:val>
            <c:numRef>
              <c:f>'tabela (4)'!$E$9:$N$9</c:f>
              <c:numCache>
                <c:formatCode>0</c:formatCode>
                <c:ptCount val="10"/>
                <c:pt idx="0">
                  <c:v>16.818883839944618</c:v>
                </c:pt>
                <c:pt idx="1">
                  <c:v>2.94354018452887</c:v>
                </c:pt>
                <c:pt idx="2">
                  <c:v>31.766698121849039</c:v>
                </c:pt>
                <c:pt idx="3">
                  <c:v>48.772296537813126</c:v>
                </c:pt>
                <c:pt idx="4">
                  <c:v>26.920955653395385</c:v>
                </c:pt>
                <c:pt idx="5">
                  <c:v>37.49959034474395</c:v>
                </c:pt>
                <c:pt idx="6">
                  <c:v>9.8202581384619325</c:v>
                </c:pt>
                <c:pt idx="7">
                  <c:v>16.318291031829908</c:v>
                </c:pt>
                <c:pt idx="8">
                  <c:v>19.986945773967804</c:v>
                </c:pt>
                <c:pt idx="9">
                  <c:v>10.948349132366834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09-4F88-9989-BE23BBB5E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000368"/>
        <c:axId val="65000784"/>
      </c:barChart>
      <c:catAx>
        <c:axId val="65000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lumMod val="15000"/>
                    <a:lumOff val="85000"/>
                  </a:sysClr>
                </a:solidFill>
                <a:round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00784"/>
        <c:crosses val="autoZero"/>
        <c:auto val="1"/>
        <c:lblAlgn val="ctr"/>
        <c:lblOffset val="100"/>
        <c:noMultiLvlLbl val="0"/>
      </c:catAx>
      <c:valAx>
        <c:axId val="65000784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lumMod val="15000"/>
                      <a:lumOff val="85000"/>
                    </a:sysClr>
                  </a:solidFill>
                  <a:round/>
                </a14:hiddenLine>
              </a:ext>
            </a:extLst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00368"/>
        <c:crosses val="autoZero"/>
        <c:crossBetween val="between"/>
        <c:majorUnit val="100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6173078716674555"/>
          <c:w val="0.71797551441846741"/>
          <c:h val="0.748269842259492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(4)'!$D$6</c:f>
              <c:strCache>
                <c:ptCount val="1"/>
                <c:pt idx="0">
                  <c:v>enodružinska
 (N= 587)</c:v>
                </c:pt>
              </c:strCache>
            </c:strRef>
          </c:tx>
          <c:spPr>
            <a:solidFill>
              <a:srgbClr val="5BC5F2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(4)'!$E$5:$N$5</c:f>
              <c:strCache>
                <c:ptCount val="10"/>
                <c:pt idx="0">
                  <c:v>ne vem, b.o.</c:v>
                </c:pt>
                <c:pt idx="1">
                  <c:v>drugo:</c:v>
                </c:pt>
                <c:pt idx="2">
                  <c:v>cenejši javni prevoz</c:v>
                </c:pt>
                <c:pt idx="3">
                  <c:v>boljše povezave</c:v>
                </c:pt>
                <c:pt idx="4">
                  <c:v>da je v primeru kombiniranega prevoza zagotovljena povezava do cilja</c:v>
                </c:pt>
                <c:pt idx="5">
                  <c:v>hitrejši prevoz (krajši čas vožnje)</c:v>
                </c:pt>
                <c:pt idx="6">
                  <c:v>boljša kakovost vozil</c:v>
                </c:pt>
                <c:pt idx="7">
                  <c:v>več voženj med tednom</c:v>
                </c:pt>
                <c:pt idx="8">
                  <c:v>več voženj med vikendi in prazniki</c:v>
                </c:pt>
                <c:pt idx="9">
                  <c:v>manjše število potnikov (manjša gneča)</c:v>
                </c:pt>
              </c:strCache>
            </c:strRef>
          </c:cat>
          <c:val>
            <c:numRef>
              <c:f>'tabela (4)'!$E$6:$N$6</c:f>
              <c:numCache>
                <c:formatCode>0</c:formatCode>
                <c:ptCount val="10"/>
                <c:pt idx="0">
                  <c:v>18.228310100580476</c:v>
                </c:pt>
                <c:pt idx="1">
                  <c:v>2.3714474727405901</c:v>
                </c:pt>
                <c:pt idx="2">
                  <c:v>29.826730424409554</c:v>
                </c:pt>
                <c:pt idx="3">
                  <c:v>50.937986501925145</c:v>
                </c:pt>
                <c:pt idx="4">
                  <c:v>28.038280335425565</c:v>
                </c:pt>
                <c:pt idx="5">
                  <c:v>33.250232316061229</c:v>
                </c:pt>
                <c:pt idx="6">
                  <c:v>9.8890353121012389</c:v>
                </c:pt>
                <c:pt idx="7">
                  <c:v>14.446320186290423</c:v>
                </c:pt>
                <c:pt idx="8">
                  <c:v>18.899536146764927</c:v>
                </c:pt>
                <c:pt idx="9">
                  <c:v>7.5641451421429915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4-43CF-BACF-FCA809994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009520"/>
        <c:axId val="65001200"/>
      </c:barChart>
      <c:catAx>
        <c:axId val="65009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001200"/>
        <c:crosses val="autoZero"/>
        <c:auto val="1"/>
        <c:lblAlgn val="ctr"/>
        <c:lblOffset val="100"/>
        <c:noMultiLvlLbl val="0"/>
      </c:catAx>
      <c:valAx>
        <c:axId val="6500120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095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6173078716674555"/>
          <c:w val="0.71797551441846741"/>
          <c:h val="0.748269842259492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(4)'!$D$7</c:f>
              <c:strCache>
                <c:ptCount val="1"/>
                <c:pt idx="0">
                  <c:v>večstanovanjska
 (N= 426)</c:v>
                </c:pt>
              </c:strCache>
            </c:strRef>
          </c:tx>
          <c:spPr>
            <a:solidFill>
              <a:srgbClr val="B4CE45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(4)'!$E$5:$N$5</c:f>
              <c:strCache>
                <c:ptCount val="10"/>
                <c:pt idx="0">
                  <c:v>ne vem, b.o.</c:v>
                </c:pt>
                <c:pt idx="1">
                  <c:v>drugo:</c:v>
                </c:pt>
                <c:pt idx="2">
                  <c:v>cenejši javni prevoz</c:v>
                </c:pt>
                <c:pt idx="3">
                  <c:v>boljše povezave</c:v>
                </c:pt>
                <c:pt idx="4">
                  <c:v>da je v primeru kombiniranega prevoza zagotovljena povezava do cilja</c:v>
                </c:pt>
                <c:pt idx="5">
                  <c:v>hitrejši prevoz (krajši čas vožnje)</c:v>
                </c:pt>
                <c:pt idx="6">
                  <c:v>boljša kakovost vozil</c:v>
                </c:pt>
                <c:pt idx="7">
                  <c:v>več voženj med tednom</c:v>
                </c:pt>
                <c:pt idx="8">
                  <c:v>več voženj med vikendi in prazniki</c:v>
                </c:pt>
                <c:pt idx="9">
                  <c:v>manjše število potnikov (manjša gneča)</c:v>
                </c:pt>
              </c:strCache>
            </c:strRef>
          </c:cat>
          <c:val>
            <c:numRef>
              <c:f>'tabela (4)'!$E$7:$N$7</c:f>
              <c:numCache>
                <c:formatCode>0</c:formatCode>
                <c:ptCount val="10"/>
                <c:pt idx="0">
                  <c:v>14.877532035420348</c:v>
                </c:pt>
                <c:pt idx="1">
                  <c:v>3.7315439626649729</c:v>
                </c:pt>
                <c:pt idx="2">
                  <c:v>34.438820740341733</c:v>
                </c:pt>
                <c:pt idx="3">
                  <c:v>45.78926277627923</c:v>
                </c:pt>
                <c:pt idx="4">
                  <c:v>25.381946236386018</c:v>
                </c:pt>
                <c:pt idx="5">
                  <c:v>43.352680433565247</c:v>
                </c:pt>
                <c:pt idx="6">
                  <c:v>9.7255240655388295</c:v>
                </c:pt>
                <c:pt idx="7">
                  <c:v>18.896754397032936</c:v>
                </c:pt>
                <c:pt idx="8">
                  <c:v>21.484750023105878</c:v>
                </c:pt>
                <c:pt idx="9">
                  <c:v>15.609771093055263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6-4263-9288-1096D70C1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005360"/>
        <c:axId val="65011600"/>
      </c:barChart>
      <c:catAx>
        <c:axId val="65005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011600"/>
        <c:crosses val="autoZero"/>
        <c:auto val="1"/>
        <c:lblAlgn val="ctr"/>
        <c:lblOffset val="100"/>
        <c:noMultiLvlLbl val="0"/>
      </c:catAx>
      <c:valAx>
        <c:axId val="6501160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0536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6173078716674555"/>
          <c:w val="0.71797551441846741"/>
          <c:h val="0.748269842259492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(4)'!$D$9</c:f>
              <c:strCache>
                <c:ptCount val="1"/>
                <c:pt idx="0">
                  <c:v>Skupaj 2022
 (N= 1013)</c:v>
                </c:pt>
              </c:strCache>
            </c:strRef>
          </c:tx>
          <c:spPr>
            <a:solidFill>
              <a:srgbClr val="F59E33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(4)'!$E$5:$N$5</c:f>
              <c:strCache>
                <c:ptCount val="10"/>
                <c:pt idx="0">
                  <c:v>ne vem, b.o.</c:v>
                </c:pt>
                <c:pt idx="1">
                  <c:v>drugo:</c:v>
                </c:pt>
                <c:pt idx="2">
                  <c:v>cenejši javni prevoz</c:v>
                </c:pt>
                <c:pt idx="3">
                  <c:v>boljše povezave</c:v>
                </c:pt>
                <c:pt idx="4">
                  <c:v>da je v primeru kombiniranega prevoza zagotovljena povezava do cilja</c:v>
                </c:pt>
                <c:pt idx="5">
                  <c:v>hitrejši prevoz (krajši čas vožnje)</c:v>
                </c:pt>
                <c:pt idx="6">
                  <c:v>boljša kakovost vozil</c:v>
                </c:pt>
                <c:pt idx="7">
                  <c:v>več voženj med tednom</c:v>
                </c:pt>
                <c:pt idx="8">
                  <c:v>več voženj med vikendi in prazniki</c:v>
                </c:pt>
                <c:pt idx="9">
                  <c:v>manjše število potnikov (manjša gneča)</c:v>
                </c:pt>
              </c:strCache>
            </c:strRef>
          </c:cat>
          <c:val>
            <c:numRef>
              <c:f>'tabela (4)'!$E$9:$N$9</c:f>
              <c:numCache>
                <c:formatCode>0</c:formatCode>
                <c:ptCount val="10"/>
                <c:pt idx="0">
                  <c:v>16.818883839944618</c:v>
                </c:pt>
                <c:pt idx="1">
                  <c:v>2.94354018452887</c:v>
                </c:pt>
                <c:pt idx="2">
                  <c:v>31.766698121849039</c:v>
                </c:pt>
                <c:pt idx="3">
                  <c:v>48.772296537813126</c:v>
                </c:pt>
                <c:pt idx="4">
                  <c:v>26.920955653395385</c:v>
                </c:pt>
                <c:pt idx="5">
                  <c:v>37.49959034474395</c:v>
                </c:pt>
                <c:pt idx="6">
                  <c:v>9.8202581384619325</c:v>
                </c:pt>
                <c:pt idx="7">
                  <c:v>16.318291031829908</c:v>
                </c:pt>
                <c:pt idx="8">
                  <c:v>19.986945773967804</c:v>
                </c:pt>
                <c:pt idx="9">
                  <c:v>10.948349132366834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4A-46E7-957D-75AC70AFEA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001616"/>
        <c:axId val="65005776"/>
      </c:barChart>
      <c:catAx>
        <c:axId val="65001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005776"/>
        <c:crosses val="autoZero"/>
        <c:auto val="1"/>
        <c:lblAlgn val="ctr"/>
        <c:lblOffset val="100"/>
        <c:noMultiLvlLbl val="0"/>
      </c:catAx>
      <c:valAx>
        <c:axId val="65005776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0161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51470743506221417"/>
          <c:y val="0.19665110126261007"/>
          <c:w val="0.39800500659265065"/>
          <c:h val="0.717276147336700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(5)'!$D$9</c:f>
              <c:strCache>
                <c:ptCount val="1"/>
                <c:pt idx="0">
                  <c:v>Skupaj 2022
 (N= 1013)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'tabela (5)'!$E$5:$I$5</c:f>
              <c:strCache>
                <c:ptCount val="5"/>
                <c:pt idx="0">
                  <c:v>niso bistveni</c:v>
                </c:pt>
                <c:pt idx="1">
                  <c:v>se jih zavedamo, a nam ne predstavljajo težav, o tem ne razmišljamo</c:v>
                </c:pt>
                <c:pt idx="2">
                  <c:v>stroški so visoki, razmišljamo o tem, kako jih znižati</c:v>
                </c:pt>
                <c:pt idx="3">
                  <c:v>stroški so visoki, zato potujemo manj, kot bi sicer</c:v>
                </c:pt>
                <c:pt idx="4">
                  <c:v>stroški so zelo visoki, počutimo se prikrajšani</c:v>
                </c:pt>
              </c:strCache>
            </c:strRef>
          </c:cat>
          <c:val>
            <c:numRef>
              <c:f>'tabela (5)'!$E$9:$I$9</c:f>
              <c:numCache>
                <c:formatCode>0</c:formatCode>
                <c:ptCount val="5"/>
                <c:pt idx="0">
                  <c:v>13.648763366690533</c:v>
                </c:pt>
                <c:pt idx="1">
                  <c:v>32.224128679215994</c:v>
                </c:pt>
                <c:pt idx="2">
                  <c:v>34.632399956967177</c:v>
                </c:pt>
                <c:pt idx="3">
                  <c:v>13.492060644448623</c:v>
                </c:pt>
                <c:pt idx="4">
                  <c:v>6.0026473526778128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C-4F42-BA12-DDA53D447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009936"/>
        <c:axId val="65006192"/>
      </c:barChart>
      <c:catAx>
        <c:axId val="650099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lumMod val="15000"/>
                    <a:lumOff val="85000"/>
                  </a:sysClr>
                </a:solidFill>
                <a:round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06192"/>
        <c:crosses val="autoZero"/>
        <c:auto val="1"/>
        <c:lblAlgn val="ctr"/>
        <c:lblOffset val="100"/>
        <c:noMultiLvlLbl val="0"/>
      </c:catAx>
      <c:valAx>
        <c:axId val="6500619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lumMod val="15000"/>
                      <a:lumOff val="85000"/>
                    </a:sysClr>
                  </a:solidFill>
                  <a:round/>
                </a14:hiddenLine>
              </a:ext>
            </a:extLst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09936"/>
        <c:crosses val="autoZero"/>
        <c:crossBetween val="between"/>
        <c:majorUnit val="100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9665110126261007"/>
          <c:w val="0.71797551441846741"/>
          <c:h val="0.717276147336700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(5)'!$D$6</c:f>
              <c:strCache>
                <c:ptCount val="1"/>
                <c:pt idx="0">
                  <c:v>enodružinska
 (N= 587)</c:v>
                </c:pt>
              </c:strCache>
            </c:strRef>
          </c:tx>
          <c:spPr>
            <a:solidFill>
              <a:srgbClr val="5BC5F2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(5)'!$E$5:$I$5</c:f>
              <c:strCache>
                <c:ptCount val="5"/>
                <c:pt idx="0">
                  <c:v>niso bistveni</c:v>
                </c:pt>
                <c:pt idx="1">
                  <c:v>se jih zavedamo, a nam ne predstavljajo težav, o tem ne razmišljamo</c:v>
                </c:pt>
                <c:pt idx="2">
                  <c:v>stroški so visoki, razmišljamo o tem, kako jih znižati</c:v>
                </c:pt>
                <c:pt idx="3">
                  <c:v>stroški so visoki, zato potujemo manj, kot bi sicer</c:v>
                </c:pt>
                <c:pt idx="4">
                  <c:v>stroški so zelo visoki, počutimo se prikrajšani</c:v>
                </c:pt>
              </c:strCache>
            </c:strRef>
          </c:cat>
          <c:val>
            <c:numRef>
              <c:f>'tabela (5)'!$E$6:$I$6</c:f>
              <c:numCache>
                <c:formatCode>0</c:formatCode>
                <c:ptCount val="5"/>
                <c:pt idx="0">
                  <c:v>12.689894603495475</c:v>
                </c:pt>
                <c:pt idx="1">
                  <c:v>33.390017086315169</c:v>
                </c:pt>
                <c:pt idx="2">
                  <c:v>34.610988239127707</c:v>
                </c:pt>
                <c:pt idx="3">
                  <c:v>13.496404467297834</c:v>
                </c:pt>
                <c:pt idx="4">
                  <c:v>5.8126956037638298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73-4B5C-B62C-F413DA50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012016"/>
        <c:axId val="65012432"/>
      </c:barChart>
      <c:catAx>
        <c:axId val="65012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012432"/>
        <c:crosses val="autoZero"/>
        <c:auto val="1"/>
        <c:lblAlgn val="ctr"/>
        <c:lblOffset val="100"/>
        <c:noMultiLvlLbl val="0"/>
      </c:catAx>
      <c:valAx>
        <c:axId val="6501243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1201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9665110126261007"/>
          <c:w val="0.71797551441846741"/>
          <c:h val="0.717276147336700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(5)'!$D$7</c:f>
              <c:strCache>
                <c:ptCount val="1"/>
                <c:pt idx="0">
                  <c:v>večstanovanjska
 (N= 426)</c:v>
                </c:pt>
              </c:strCache>
            </c:strRef>
          </c:tx>
          <c:spPr>
            <a:solidFill>
              <a:srgbClr val="B4CE45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(5)'!$E$5:$I$5</c:f>
              <c:strCache>
                <c:ptCount val="5"/>
                <c:pt idx="0">
                  <c:v>niso bistveni</c:v>
                </c:pt>
                <c:pt idx="1">
                  <c:v>se jih zavedamo, a nam ne predstavljajo težav, o tem ne razmišljamo</c:v>
                </c:pt>
                <c:pt idx="2">
                  <c:v>stroški so visoki, razmišljamo o tem, kako jih znižati</c:v>
                </c:pt>
                <c:pt idx="3">
                  <c:v>stroški so visoki, zato potujemo manj, kot bi sicer</c:v>
                </c:pt>
                <c:pt idx="4">
                  <c:v>stroški so zelo visoki, počutimo se prikrajšani</c:v>
                </c:pt>
              </c:strCache>
            </c:strRef>
          </c:cat>
          <c:val>
            <c:numRef>
              <c:f>'tabela (5)'!$E$7:$I$7</c:f>
              <c:numCache>
                <c:formatCode>0</c:formatCode>
                <c:ptCount val="5"/>
                <c:pt idx="0">
                  <c:v>14.969514693468513</c:v>
                </c:pt>
                <c:pt idx="1">
                  <c:v>30.618227309125977</c:v>
                </c:pt>
                <c:pt idx="2">
                  <c:v>34.661892579764327</c:v>
                </c:pt>
                <c:pt idx="3">
                  <c:v>13.486077437974862</c:v>
                </c:pt>
                <c:pt idx="4">
                  <c:v>6.2642879796661877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C-4267-8DD2-CFA4638C1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013264"/>
        <c:axId val="667751344"/>
      </c:barChart>
      <c:catAx>
        <c:axId val="65013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7751344"/>
        <c:crosses val="autoZero"/>
        <c:auto val="1"/>
        <c:lblAlgn val="ctr"/>
        <c:lblOffset val="100"/>
        <c:noMultiLvlLbl val="0"/>
      </c:catAx>
      <c:valAx>
        <c:axId val="667751344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1326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7409688722075414"/>
          <c:w val="0.71797551441846741"/>
          <c:h val="0.737294249903521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(1)'!$D$6</c:f>
              <c:strCache>
                <c:ptCount val="1"/>
                <c:pt idx="0">
                  <c:v>enodružinska
 (N= 587)</c:v>
                </c:pt>
              </c:strCache>
            </c:strRef>
          </c:tx>
          <c:spPr>
            <a:solidFill>
              <a:srgbClr val="5BC5F2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(1)'!$E$5:$M$5</c:f>
              <c:strCache>
                <c:ptCount val="9"/>
                <c:pt idx="0">
                  <c:v>5-7 krat tedensko</c:v>
                </c:pt>
                <c:pt idx="1">
                  <c:v>3-4 krat tedensko</c:v>
                </c:pt>
                <c:pt idx="2">
                  <c:v>1-2 krat tedensko</c:v>
                </c:pt>
                <c:pt idx="3">
                  <c:v>2-3 krat mesečno</c:v>
                </c:pt>
                <c:pt idx="4">
                  <c:v>1 krat mesečno</c:v>
                </c:pt>
                <c:pt idx="5">
                  <c:v>1 krat na 2-3 mesece</c:v>
                </c:pt>
                <c:pt idx="6">
                  <c:v>1 krat na pol leta</c:v>
                </c:pt>
                <c:pt idx="7">
                  <c:v>Redkeje</c:v>
                </c:pt>
                <c:pt idx="8">
                  <c:v>Nikoli</c:v>
                </c:pt>
              </c:strCache>
            </c:strRef>
          </c:cat>
          <c:val>
            <c:numRef>
              <c:f>'tabela (1)'!$E$6:$M$6</c:f>
              <c:numCache>
                <c:formatCode>0</c:formatCode>
                <c:ptCount val="9"/>
                <c:pt idx="0">
                  <c:v>3.7438206129482112</c:v>
                </c:pt>
                <c:pt idx="1">
                  <c:v>2.8402775111388032</c:v>
                </c:pt>
                <c:pt idx="2">
                  <c:v>4.899970299064532</c:v>
                </c:pt>
                <c:pt idx="3">
                  <c:v>4.9255178552026635</c:v>
                </c:pt>
                <c:pt idx="4">
                  <c:v>3.7906986232353801</c:v>
                </c:pt>
                <c:pt idx="5">
                  <c:v>5.6817369644970404</c:v>
                </c:pt>
                <c:pt idx="6">
                  <c:v>9.3185662123954796</c:v>
                </c:pt>
                <c:pt idx="7">
                  <c:v>27.684624381944818</c:v>
                </c:pt>
                <c:pt idx="8">
                  <c:v>37.114787539573086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11-4122-97C9-2424A394D9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28956704"/>
        <c:axId val="2128957120"/>
      </c:barChart>
      <c:catAx>
        <c:axId val="21289567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8957120"/>
        <c:crosses val="autoZero"/>
        <c:auto val="1"/>
        <c:lblAlgn val="ctr"/>
        <c:lblOffset val="100"/>
        <c:noMultiLvlLbl val="0"/>
      </c:catAx>
      <c:valAx>
        <c:axId val="212895712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289567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9665110126261007"/>
          <c:w val="0.71797551441846741"/>
          <c:h val="0.717276147336700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(5)'!$D$9</c:f>
              <c:strCache>
                <c:ptCount val="1"/>
                <c:pt idx="0">
                  <c:v>Skupaj 2022
 (N= 1013)</c:v>
                </c:pt>
              </c:strCache>
            </c:strRef>
          </c:tx>
          <c:spPr>
            <a:solidFill>
              <a:srgbClr val="F59E33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(5)'!$E$5:$I$5</c:f>
              <c:strCache>
                <c:ptCount val="5"/>
                <c:pt idx="0">
                  <c:v>niso bistveni</c:v>
                </c:pt>
                <c:pt idx="1">
                  <c:v>se jih zavedamo, a nam ne predstavljajo težav, o tem ne razmišljamo</c:v>
                </c:pt>
                <c:pt idx="2">
                  <c:v>stroški so visoki, razmišljamo o tem, kako jih znižati</c:v>
                </c:pt>
                <c:pt idx="3">
                  <c:v>stroški so visoki, zato potujemo manj, kot bi sicer</c:v>
                </c:pt>
                <c:pt idx="4">
                  <c:v>stroški so zelo visoki, počutimo se prikrajšani</c:v>
                </c:pt>
              </c:strCache>
            </c:strRef>
          </c:cat>
          <c:val>
            <c:numRef>
              <c:f>'tabela (5)'!$E$9:$I$9</c:f>
              <c:numCache>
                <c:formatCode>0</c:formatCode>
                <c:ptCount val="5"/>
                <c:pt idx="0">
                  <c:v>13.648763366690533</c:v>
                </c:pt>
                <c:pt idx="1">
                  <c:v>32.224128679215994</c:v>
                </c:pt>
                <c:pt idx="2">
                  <c:v>34.632399956967177</c:v>
                </c:pt>
                <c:pt idx="3">
                  <c:v>13.492060644448623</c:v>
                </c:pt>
                <c:pt idx="4">
                  <c:v>6.0026473526778128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45-4C6A-AB69-212676F06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63408"/>
        <c:axId val="667758416"/>
      </c:barChart>
      <c:catAx>
        <c:axId val="667763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7758416"/>
        <c:crosses val="autoZero"/>
        <c:auto val="1"/>
        <c:lblAlgn val="ctr"/>
        <c:lblOffset val="100"/>
        <c:noMultiLvlLbl val="0"/>
      </c:catAx>
      <c:valAx>
        <c:axId val="667758416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6340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51470743506221417"/>
          <c:y val="0.17409688722075414"/>
          <c:w val="0.39800500659265065"/>
          <c:h val="0.737294249903521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(6)'!$D$9</c:f>
              <c:strCache>
                <c:ptCount val="1"/>
                <c:pt idx="0">
                  <c:v>Skupaj 2022
 (N= 1013)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'tabela (6)'!$E$5:$J$5</c:f>
              <c:strCache>
                <c:ptCount val="6"/>
                <c:pt idx="0">
                  <c:v>zaradi lokacije stanovanja brez avtomobila ne bi mogel/la shajati. Lastni avtomobil in možnost, da ga vozim je zame ži</c:v>
                </c:pt>
                <c:pt idx="1">
                  <c:v>lastni avtomobil mi predstavlja udobje, ki se mu nisem pripravljen/a odreči</c:v>
                </c:pt>
                <c:pt idx="2">
                  <c:v>če bi imel/a dobro izbiro drugih opcij, bi mogoče lahko shajal/a tudi brez lastnega avtomobila</c:v>
                </c:pt>
                <c:pt idx="3">
                  <c:v>avtomobil mi predstavlja breme, če bi imel/a možnost drugih alternativ mobilnosti, bi se lastnemu avtomobilu odrekel/l</c:v>
                </c:pt>
                <c:pt idx="4">
                  <c:v>nimam avtomobila, ker ga ne potrebujem</c:v>
                </c:pt>
                <c:pt idx="5">
                  <c:v>nimam avtomobila, ker bi si ga težko privoščil/a</c:v>
                </c:pt>
              </c:strCache>
            </c:strRef>
          </c:cat>
          <c:val>
            <c:numRef>
              <c:f>'tabela (6)'!$E$9:$J$9</c:f>
              <c:numCache>
                <c:formatCode>0</c:formatCode>
                <c:ptCount val="6"/>
                <c:pt idx="0">
                  <c:v>45.862475141229105</c:v>
                </c:pt>
                <c:pt idx="1">
                  <c:v>23.146739674859678</c:v>
                </c:pt>
                <c:pt idx="2">
                  <c:v>17.742526653359352</c:v>
                </c:pt>
                <c:pt idx="3">
                  <c:v>3.8886411945140864</c:v>
                </c:pt>
                <c:pt idx="4">
                  <c:v>4.5960481011976135</c:v>
                </c:pt>
                <c:pt idx="5">
                  <c:v>4.7635692348403236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77-424C-9F5F-1C4F8669A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65904"/>
        <c:axId val="667759664"/>
      </c:barChart>
      <c:catAx>
        <c:axId val="66776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lumMod val="15000"/>
                    <a:lumOff val="85000"/>
                  </a:sysClr>
                </a:solidFill>
                <a:round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59664"/>
        <c:crosses val="autoZero"/>
        <c:auto val="1"/>
        <c:lblAlgn val="ctr"/>
        <c:lblOffset val="100"/>
        <c:noMultiLvlLbl val="0"/>
      </c:catAx>
      <c:valAx>
        <c:axId val="667759664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lumMod val="15000"/>
                      <a:lumOff val="85000"/>
                    </a:sysClr>
                  </a:solidFill>
                  <a:round/>
                </a14:hiddenLine>
              </a:ext>
            </a:extLst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65904"/>
        <c:crosses val="autoZero"/>
        <c:crossBetween val="between"/>
        <c:majorUnit val="100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7409688722075414"/>
          <c:w val="0.71797551441846741"/>
          <c:h val="0.737294249903521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(6)'!$D$6</c:f>
              <c:strCache>
                <c:ptCount val="1"/>
                <c:pt idx="0">
                  <c:v>enodružinska
 (N= 587)</c:v>
                </c:pt>
              </c:strCache>
            </c:strRef>
          </c:tx>
          <c:spPr>
            <a:solidFill>
              <a:srgbClr val="5BC5F2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(6)'!$E$5:$J$5</c:f>
              <c:strCache>
                <c:ptCount val="6"/>
                <c:pt idx="0">
                  <c:v>zaradi lokacije stanovanja brez avtomobila ne bi mogel/la shajati. Lastni avtomobil in možnost, da ga vozim je zame ži</c:v>
                </c:pt>
                <c:pt idx="1">
                  <c:v>lastni avtomobil mi predstavlja udobje, ki se mu nisem pripravljen/a odreči</c:v>
                </c:pt>
                <c:pt idx="2">
                  <c:v>če bi imel/a dobro izbiro drugih opcij, bi mogoče lahko shajal/a tudi brez lastnega avtomobila</c:v>
                </c:pt>
                <c:pt idx="3">
                  <c:v>avtomobil mi predstavlja breme, če bi imel/a možnost drugih alternativ mobilnosti, bi se lastnemu avtomobilu odrekel/l</c:v>
                </c:pt>
                <c:pt idx="4">
                  <c:v>nimam avtomobila, ker ga ne potrebujem</c:v>
                </c:pt>
                <c:pt idx="5">
                  <c:v>nimam avtomobila, ker bi si ga težko privoščil/a</c:v>
                </c:pt>
              </c:strCache>
            </c:strRef>
          </c:cat>
          <c:val>
            <c:numRef>
              <c:f>'tabela (6)'!$E$6:$J$6</c:f>
              <c:numCache>
                <c:formatCode>0</c:formatCode>
                <c:ptCount val="6"/>
                <c:pt idx="0">
                  <c:v>56.03146497281417</c:v>
                </c:pt>
                <c:pt idx="1">
                  <c:v>21.450762803748322</c:v>
                </c:pt>
                <c:pt idx="2">
                  <c:v>13.684898199788472</c:v>
                </c:pt>
                <c:pt idx="3">
                  <c:v>2.5448364597339159</c:v>
                </c:pt>
                <c:pt idx="4">
                  <c:v>3.2209301572422704</c:v>
                </c:pt>
                <c:pt idx="5">
                  <c:v>3.0671074066727986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E0-4103-8983-EBE43325EF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58000"/>
        <c:axId val="667750512"/>
      </c:barChart>
      <c:catAx>
        <c:axId val="667758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7750512"/>
        <c:crosses val="autoZero"/>
        <c:auto val="1"/>
        <c:lblAlgn val="ctr"/>
        <c:lblOffset val="100"/>
        <c:noMultiLvlLbl val="0"/>
      </c:catAx>
      <c:valAx>
        <c:axId val="66775051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5800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7409688722075414"/>
          <c:w val="0.71797551441846741"/>
          <c:h val="0.737294249903521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(6)'!$D$7</c:f>
              <c:strCache>
                <c:ptCount val="1"/>
                <c:pt idx="0">
                  <c:v>večstanovanjska
 (N= 426)</c:v>
                </c:pt>
              </c:strCache>
            </c:strRef>
          </c:tx>
          <c:spPr>
            <a:solidFill>
              <a:srgbClr val="B4CE45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(6)'!$E$5:$J$5</c:f>
              <c:strCache>
                <c:ptCount val="6"/>
                <c:pt idx="0">
                  <c:v>zaradi lokacije stanovanja brez avtomobila ne bi mogel/la shajati. Lastni avtomobil in možnost, da ga vozim je zame ži</c:v>
                </c:pt>
                <c:pt idx="1">
                  <c:v>lastni avtomobil mi predstavlja udobje, ki se mu nisem pripravljen/a odreči</c:v>
                </c:pt>
                <c:pt idx="2">
                  <c:v>če bi imel/a dobro izbiro drugih opcij, bi mogoče lahko shajal/a tudi brez lastnega avtomobila</c:v>
                </c:pt>
                <c:pt idx="3">
                  <c:v>avtomobil mi predstavlja breme, če bi imel/a možnost drugih alternativ mobilnosti, bi se lastnemu avtomobilu odrekel/l</c:v>
                </c:pt>
                <c:pt idx="4">
                  <c:v>nimam avtomobila, ker ga ne potrebujem</c:v>
                </c:pt>
                <c:pt idx="5">
                  <c:v>nimam avtomobila, ker bi si ga težko privoščil/a</c:v>
                </c:pt>
              </c:strCache>
            </c:strRef>
          </c:cat>
          <c:val>
            <c:numRef>
              <c:f>'tabela (6)'!$E$7:$J$7</c:f>
              <c:numCache>
                <c:formatCode>0</c:formatCode>
                <c:ptCount val="6"/>
                <c:pt idx="0">
                  <c:v>31.855650299729486</c:v>
                </c:pt>
                <c:pt idx="1">
                  <c:v>25.482787931600491</c:v>
                </c:pt>
                <c:pt idx="2">
                  <c:v>23.331527327204221</c:v>
                </c:pt>
                <c:pt idx="3">
                  <c:v>5.7396055334477598</c:v>
                </c:pt>
                <c:pt idx="4">
                  <c:v>6.4901434338096902</c:v>
                </c:pt>
                <c:pt idx="5">
                  <c:v>7.1002854742082402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D3-4DDA-9B78-22523D8979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58832"/>
        <c:axId val="667765072"/>
      </c:barChart>
      <c:catAx>
        <c:axId val="667758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7765072"/>
        <c:crosses val="autoZero"/>
        <c:auto val="1"/>
        <c:lblAlgn val="ctr"/>
        <c:lblOffset val="100"/>
        <c:noMultiLvlLbl val="0"/>
      </c:catAx>
      <c:valAx>
        <c:axId val="6677650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5883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7409688722075414"/>
          <c:w val="0.71797551441846741"/>
          <c:h val="0.737294249903521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(6)'!$D$9</c:f>
              <c:strCache>
                <c:ptCount val="1"/>
                <c:pt idx="0">
                  <c:v>Skupaj 2022
 (N= 1013)</c:v>
                </c:pt>
              </c:strCache>
            </c:strRef>
          </c:tx>
          <c:spPr>
            <a:solidFill>
              <a:srgbClr val="F59E33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(6)'!$E$5:$J$5</c:f>
              <c:strCache>
                <c:ptCount val="6"/>
                <c:pt idx="0">
                  <c:v>zaradi lokacije stanovanja brez avtomobila ne bi mogel/la shajati. Lastni avtomobil in možnost, da ga vozim je zame ži</c:v>
                </c:pt>
                <c:pt idx="1">
                  <c:v>lastni avtomobil mi predstavlja udobje, ki se mu nisem pripravljen/a odreči</c:v>
                </c:pt>
                <c:pt idx="2">
                  <c:v>če bi imel/a dobro izbiro drugih opcij, bi mogoče lahko shajal/a tudi brez lastnega avtomobila</c:v>
                </c:pt>
                <c:pt idx="3">
                  <c:v>avtomobil mi predstavlja breme, če bi imel/a možnost drugih alternativ mobilnosti, bi se lastnemu avtomobilu odrekel/l</c:v>
                </c:pt>
                <c:pt idx="4">
                  <c:v>nimam avtomobila, ker ga ne potrebujem</c:v>
                </c:pt>
                <c:pt idx="5">
                  <c:v>nimam avtomobila, ker bi si ga težko privoščil/a</c:v>
                </c:pt>
              </c:strCache>
            </c:strRef>
          </c:cat>
          <c:val>
            <c:numRef>
              <c:f>'tabela (6)'!$E$9:$J$9</c:f>
              <c:numCache>
                <c:formatCode>0</c:formatCode>
                <c:ptCount val="6"/>
                <c:pt idx="0">
                  <c:v>45.862475141229105</c:v>
                </c:pt>
                <c:pt idx="1">
                  <c:v>23.146739674859678</c:v>
                </c:pt>
                <c:pt idx="2">
                  <c:v>17.742526653359352</c:v>
                </c:pt>
                <c:pt idx="3">
                  <c:v>3.8886411945140864</c:v>
                </c:pt>
                <c:pt idx="4">
                  <c:v>4.5960481011976135</c:v>
                </c:pt>
                <c:pt idx="5">
                  <c:v>4.7635692348403236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E0-4862-A046-E3A4BE0F55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57584"/>
        <c:axId val="667764656"/>
      </c:barChart>
      <c:catAx>
        <c:axId val="667757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7764656"/>
        <c:crosses val="autoZero"/>
        <c:auto val="1"/>
        <c:lblAlgn val="ctr"/>
        <c:lblOffset val="100"/>
        <c:noMultiLvlLbl val="0"/>
      </c:catAx>
      <c:valAx>
        <c:axId val="667764656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5758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51470743506221417"/>
          <c:y val="0.19665110126261007"/>
          <c:w val="0.39800500659265065"/>
          <c:h val="0.717276147336700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(7)'!$D$9</c:f>
              <c:strCache>
                <c:ptCount val="1"/>
                <c:pt idx="0">
                  <c:v>Skupaj 2022
 (N= 1013)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'tabela (7)'!$E$5:$I$5</c:f>
              <c:strCache>
                <c:ptCount val="5"/>
                <c:pt idx="0">
                  <c:v>zaradi lokacije bivanja imam slabše pogoje za mobilnost</c:v>
                </c:pt>
                <c:pt idx="1">
                  <c:v>zaradi lokacije bivanja imam slabši dostop do JPP</c:v>
                </c:pt>
                <c:pt idx="2">
                  <c:v>zaradi lokacije bivanja imam višje stroške za mobilnost</c:v>
                </c:pt>
                <c:pt idx="3">
                  <c:v>zaradi lokacije bivanja potujem manj</c:v>
                </c:pt>
                <c:pt idx="4">
                  <c:v>zaradi lokacije bivanja se ne čutim prikrajšanega/no</c:v>
                </c:pt>
              </c:strCache>
            </c:strRef>
          </c:cat>
          <c:val>
            <c:numRef>
              <c:f>'tabela (7)'!$E$9:$I$9</c:f>
              <c:numCache>
                <c:formatCode>0</c:formatCode>
                <c:ptCount val="5"/>
                <c:pt idx="0">
                  <c:v>19.944489709833203</c:v>
                </c:pt>
                <c:pt idx="1">
                  <c:v>23.602010759781962</c:v>
                </c:pt>
                <c:pt idx="2">
                  <c:v>26.918740977906058</c:v>
                </c:pt>
                <c:pt idx="3">
                  <c:v>10.598461881907044</c:v>
                </c:pt>
                <c:pt idx="4">
                  <c:v>43.066682987292822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06-46FA-8FAB-A745D1AAC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53840"/>
        <c:axId val="667755088"/>
      </c:barChart>
      <c:catAx>
        <c:axId val="66775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lumMod val="15000"/>
                    <a:lumOff val="85000"/>
                  </a:sysClr>
                </a:solidFill>
                <a:round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55088"/>
        <c:crosses val="autoZero"/>
        <c:auto val="1"/>
        <c:lblAlgn val="ctr"/>
        <c:lblOffset val="100"/>
        <c:noMultiLvlLbl val="0"/>
      </c:catAx>
      <c:valAx>
        <c:axId val="667755088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lumMod val="15000"/>
                      <a:lumOff val="85000"/>
                    </a:sysClr>
                  </a:solidFill>
                  <a:round/>
                </a14:hiddenLine>
              </a:ext>
            </a:extLst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53840"/>
        <c:crosses val="autoZero"/>
        <c:crossBetween val="between"/>
        <c:majorUnit val="100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9665110126261007"/>
          <c:w val="0.71797551441846741"/>
          <c:h val="0.717276147336700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(7)'!$D$6</c:f>
              <c:strCache>
                <c:ptCount val="1"/>
                <c:pt idx="0">
                  <c:v>enodružinska
 (N= 587)</c:v>
                </c:pt>
              </c:strCache>
            </c:strRef>
          </c:tx>
          <c:spPr>
            <a:solidFill>
              <a:srgbClr val="5BC5F2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(7)'!$E$5:$I$5</c:f>
              <c:strCache>
                <c:ptCount val="5"/>
                <c:pt idx="0">
                  <c:v>zaradi lokacije bivanja imam slabše pogoje za mobilnost</c:v>
                </c:pt>
                <c:pt idx="1">
                  <c:v>zaradi lokacije bivanja imam slabši dostop do JPP</c:v>
                </c:pt>
                <c:pt idx="2">
                  <c:v>zaradi lokacije bivanja imam višje stroške za mobilnost</c:v>
                </c:pt>
                <c:pt idx="3">
                  <c:v>zaradi lokacije bivanja potujem manj</c:v>
                </c:pt>
                <c:pt idx="4">
                  <c:v>zaradi lokacije bivanja se ne čutim prikrajšanega/no</c:v>
                </c:pt>
              </c:strCache>
            </c:strRef>
          </c:cat>
          <c:val>
            <c:numRef>
              <c:f>'tabela (7)'!$E$6:$I$6</c:f>
              <c:numCache>
                <c:formatCode>0</c:formatCode>
                <c:ptCount val="5"/>
                <c:pt idx="0">
                  <c:v>26.439742019840718</c:v>
                </c:pt>
                <c:pt idx="1">
                  <c:v>31.203870702849041</c:v>
                </c:pt>
                <c:pt idx="2">
                  <c:v>32.223007657327742</c:v>
                </c:pt>
                <c:pt idx="3">
                  <c:v>10.425000989665831</c:v>
                </c:pt>
                <c:pt idx="4">
                  <c:v>32.542922329183931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AD-46A4-8006-6DCC2073E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65488"/>
        <c:axId val="667756336"/>
      </c:barChart>
      <c:catAx>
        <c:axId val="6677654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7756336"/>
        <c:crosses val="autoZero"/>
        <c:auto val="1"/>
        <c:lblAlgn val="ctr"/>
        <c:lblOffset val="100"/>
        <c:noMultiLvlLbl val="0"/>
      </c:catAx>
      <c:valAx>
        <c:axId val="667756336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6548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9665110126261007"/>
          <c:w val="0.71797551441846741"/>
          <c:h val="0.717276147336700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(7)'!$D$7</c:f>
              <c:strCache>
                <c:ptCount val="1"/>
                <c:pt idx="0">
                  <c:v>večstanovanjska
 (N= 426)</c:v>
                </c:pt>
              </c:strCache>
            </c:strRef>
          </c:tx>
          <c:spPr>
            <a:solidFill>
              <a:srgbClr val="B4CE45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(7)'!$E$5:$I$5</c:f>
              <c:strCache>
                <c:ptCount val="5"/>
                <c:pt idx="0">
                  <c:v>zaradi lokacije bivanja imam slabše pogoje za mobilnost</c:v>
                </c:pt>
                <c:pt idx="1">
                  <c:v>zaradi lokacije bivanja imam slabši dostop do JPP</c:v>
                </c:pt>
                <c:pt idx="2">
                  <c:v>zaradi lokacije bivanja imam višje stroške za mobilnost</c:v>
                </c:pt>
                <c:pt idx="3">
                  <c:v>zaradi lokacije bivanja potujem manj</c:v>
                </c:pt>
                <c:pt idx="4">
                  <c:v>zaradi lokacije bivanja se ne čutim prikrajšanega/no</c:v>
                </c:pt>
              </c:strCache>
            </c:strRef>
          </c:cat>
          <c:val>
            <c:numRef>
              <c:f>'tabela (7)'!$E$7:$I$7</c:f>
              <c:numCache>
                <c:formatCode>0</c:formatCode>
                <c:ptCount val="5"/>
                <c:pt idx="0">
                  <c:v>10.997891973542686</c:v>
                </c:pt>
                <c:pt idx="1">
                  <c:v>13.131165331120981</c:v>
                </c:pt>
                <c:pt idx="2">
                  <c:v>19.612613671091644</c:v>
                </c:pt>
                <c:pt idx="3">
                  <c:v>10.837387908455504</c:v>
                </c:pt>
                <c:pt idx="4">
                  <c:v>57.562171197355674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B1-41B8-81DD-B80472AE4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55504"/>
        <c:axId val="667766320"/>
      </c:barChart>
      <c:catAx>
        <c:axId val="667755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7766320"/>
        <c:crosses val="autoZero"/>
        <c:auto val="1"/>
        <c:lblAlgn val="ctr"/>
        <c:lblOffset val="100"/>
        <c:noMultiLvlLbl val="0"/>
      </c:catAx>
      <c:valAx>
        <c:axId val="66776632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555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9665110126261007"/>
          <c:w val="0.71797551441846741"/>
          <c:h val="0.7172761473367006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(7)'!$D$9</c:f>
              <c:strCache>
                <c:ptCount val="1"/>
                <c:pt idx="0">
                  <c:v>Skupaj 2022
 (N= 1013)</c:v>
                </c:pt>
              </c:strCache>
            </c:strRef>
          </c:tx>
          <c:spPr>
            <a:solidFill>
              <a:srgbClr val="F59E33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(7)'!$E$5:$I$5</c:f>
              <c:strCache>
                <c:ptCount val="5"/>
                <c:pt idx="0">
                  <c:v>zaradi lokacije bivanja imam slabše pogoje za mobilnost</c:v>
                </c:pt>
                <c:pt idx="1">
                  <c:v>zaradi lokacije bivanja imam slabši dostop do JPP</c:v>
                </c:pt>
                <c:pt idx="2">
                  <c:v>zaradi lokacije bivanja imam višje stroške za mobilnost</c:v>
                </c:pt>
                <c:pt idx="3">
                  <c:v>zaradi lokacije bivanja potujem manj</c:v>
                </c:pt>
                <c:pt idx="4">
                  <c:v>zaradi lokacije bivanja se ne čutim prikrajšanega/no</c:v>
                </c:pt>
              </c:strCache>
            </c:strRef>
          </c:cat>
          <c:val>
            <c:numRef>
              <c:f>'tabela (7)'!$E$9:$I$9</c:f>
              <c:numCache>
                <c:formatCode>0</c:formatCode>
                <c:ptCount val="5"/>
                <c:pt idx="0">
                  <c:v>19.944489709833203</c:v>
                </c:pt>
                <c:pt idx="1">
                  <c:v>23.602010759781962</c:v>
                </c:pt>
                <c:pt idx="2">
                  <c:v>26.918740977906058</c:v>
                </c:pt>
                <c:pt idx="3">
                  <c:v>10.598461881907044</c:v>
                </c:pt>
                <c:pt idx="4">
                  <c:v>43.066682987292822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5D-455C-B812-94BC06EAEF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50928"/>
        <c:axId val="667763824"/>
      </c:barChart>
      <c:catAx>
        <c:axId val="667750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7763824"/>
        <c:crosses val="autoZero"/>
        <c:auto val="1"/>
        <c:lblAlgn val="ctr"/>
        <c:lblOffset val="100"/>
        <c:noMultiLvlLbl val="0"/>
      </c:catAx>
      <c:valAx>
        <c:axId val="667763824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5092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51470743506221417"/>
          <c:y val="0.2654217658494526"/>
          <c:w val="0.39800500659265065"/>
          <c:h val="0.62839930933043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(8)'!$D$9</c:f>
              <c:strCache>
                <c:ptCount val="1"/>
                <c:pt idx="0">
                  <c:v>Skupaj 2022
 (N= 1013)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'tabela (8)'!$E$5:$G$5</c:f>
              <c:strCache>
                <c:ptCount val="3"/>
                <c:pt idx="0">
                  <c:v>stroški mobilnosti ne vplivajo na vsakodnevno mobilnost</c:v>
                </c:pt>
                <c:pt idx="1">
                  <c:v>pri načrtovanju mobilnosti pazimo na porabo</c:v>
                </c:pt>
                <c:pt idx="2">
                  <c:v>zaradi vse večjih stroškov za mobilnost (avto, gorivo, parkirnina, JPP) potujemo manj</c:v>
                </c:pt>
              </c:strCache>
            </c:strRef>
          </c:cat>
          <c:val>
            <c:numRef>
              <c:f>'tabela (8)'!$E$9:$G$9</c:f>
              <c:numCache>
                <c:formatCode>0</c:formatCode>
                <c:ptCount val="3"/>
                <c:pt idx="0">
                  <c:v>42.944528904167619</c:v>
                </c:pt>
                <c:pt idx="1">
                  <c:v>39.733981131006999</c:v>
                </c:pt>
                <c:pt idx="2">
                  <c:v>17.321489964825528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547-4A74-9145-9E2277F0CD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51760"/>
        <c:axId val="667754672"/>
      </c:barChart>
      <c:catAx>
        <c:axId val="667751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lumMod val="15000"/>
                    <a:lumOff val="85000"/>
                  </a:sysClr>
                </a:solidFill>
                <a:round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54672"/>
        <c:crosses val="autoZero"/>
        <c:auto val="1"/>
        <c:lblAlgn val="ctr"/>
        <c:lblOffset val="100"/>
        <c:noMultiLvlLbl val="0"/>
      </c:catAx>
      <c:valAx>
        <c:axId val="66775467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lumMod val="15000"/>
                      <a:lumOff val="85000"/>
                    </a:sysClr>
                  </a:solidFill>
                  <a:round/>
                </a14:hiddenLine>
              </a:ext>
            </a:extLst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51760"/>
        <c:crosses val="autoZero"/>
        <c:crossBetween val="between"/>
        <c:majorUnit val="100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7409688722075414"/>
          <c:w val="0.71797551441846741"/>
          <c:h val="0.737294249903521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(1)'!$D$7</c:f>
              <c:strCache>
                <c:ptCount val="1"/>
                <c:pt idx="0">
                  <c:v>večstanovanjska
 (N= 426)</c:v>
                </c:pt>
              </c:strCache>
            </c:strRef>
          </c:tx>
          <c:spPr>
            <a:solidFill>
              <a:srgbClr val="B4CE45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(1)'!$E$5:$M$5</c:f>
              <c:strCache>
                <c:ptCount val="9"/>
                <c:pt idx="0">
                  <c:v>5-7 krat tedensko</c:v>
                </c:pt>
                <c:pt idx="1">
                  <c:v>3-4 krat tedensko</c:v>
                </c:pt>
                <c:pt idx="2">
                  <c:v>1-2 krat tedensko</c:v>
                </c:pt>
                <c:pt idx="3">
                  <c:v>2-3 krat mesečno</c:v>
                </c:pt>
                <c:pt idx="4">
                  <c:v>1 krat mesečno</c:v>
                </c:pt>
                <c:pt idx="5">
                  <c:v>1 krat na 2-3 mesece</c:v>
                </c:pt>
                <c:pt idx="6">
                  <c:v>1 krat na pol leta</c:v>
                </c:pt>
                <c:pt idx="7">
                  <c:v>Redkeje</c:v>
                </c:pt>
                <c:pt idx="8">
                  <c:v>Nikoli</c:v>
                </c:pt>
              </c:strCache>
            </c:strRef>
          </c:cat>
          <c:val>
            <c:numRef>
              <c:f>'tabela (1)'!$E$7:$M$7</c:f>
              <c:numCache>
                <c:formatCode>0</c:formatCode>
                <c:ptCount val="9"/>
                <c:pt idx="0">
                  <c:v>5.5557762878867081</c:v>
                </c:pt>
                <c:pt idx="1">
                  <c:v>4.497182787674018</c:v>
                </c:pt>
                <c:pt idx="2">
                  <c:v>5.4186407765116629</c:v>
                </c:pt>
                <c:pt idx="3">
                  <c:v>8.649560905146469</c:v>
                </c:pt>
                <c:pt idx="4">
                  <c:v>4.4643182221610536</c:v>
                </c:pt>
                <c:pt idx="5">
                  <c:v>9.6860528401828656</c:v>
                </c:pt>
                <c:pt idx="6">
                  <c:v>8.4399044893616271</c:v>
                </c:pt>
                <c:pt idx="7">
                  <c:v>27.203214163184917</c:v>
                </c:pt>
                <c:pt idx="8">
                  <c:v>26.08534952789055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3-4A1F-9DB7-9CE3DECF5D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28911360"/>
        <c:axId val="2128926752"/>
      </c:barChart>
      <c:catAx>
        <c:axId val="2128911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28926752"/>
        <c:crosses val="autoZero"/>
        <c:auto val="1"/>
        <c:lblAlgn val="ctr"/>
        <c:lblOffset val="100"/>
        <c:noMultiLvlLbl val="0"/>
      </c:catAx>
      <c:valAx>
        <c:axId val="212892675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2891136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2654217658494526"/>
          <c:w val="0.71797551441846741"/>
          <c:h val="0.62839930933043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(8)'!$D$6</c:f>
              <c:strCache>
                <c:ptCount val="1"/>
                <c:pt idx="0">
                  <c:v>enodružinska
 (N= 587)</c:v>
                </c:pt>
              </c:strCache>
            </c:strRef>
          </c:tx>
          <c:spPr>
            <a:solidFill>
              <a:srgbClr val="5BC5F2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(8)'!$E$5:$G$5</c:f>
              <c:strCache>
                <c:ptCount val="3"/>
                <c:pt idx="0">
                  <c:v>stroški mobilnosti ne vplivajo na vsakodnevno mobilnost</c:v>
                </c:pt>
                <c:pt idx="1">
                  <c:v>pri načrtovanju mobilnosti pazimo na porabo</c:v>
                </c:pt>
                <c:pt idx="2">
                  <c:v>zaradi vse večjih stroškov za mobilnost (avto, gorivo, parkirnina, JPP) potujemo manj</c:v>
                </c:pt>
              </c:strCache>
            </c:strRef>
          </c:cat>
          <c:val>
            <c:numRef>
              <c:f>'tabela (8)'!$E$6:$G$6</c:f>
              <c:numCache>
                <c:formatCode>0</c:formatCode>
                <c:ptCount val="3"/>
                <c:pt idx="0">
                  <c:v>43.263250976245111</c:v>
                </c:pt>
                <c:pt idx="1">
                  <c:v>39.126081436418346</c:v>
                </c:pt>
                <c:pt idx="2">
                  <c:v>17.610667587336557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6-447B-BB92-2228C3DFF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59248"/>
        <c:axId val="667755920"/>
      </c:barChart>
      <c:catAx>
        <c:axId val="6677592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7755920"/>
        <c:crosses val="autoZero"/>
        <c:auto val="1"/>
        <c:lblAlgn val="ctr"/>
        <c:lblOffset val="100"/>
        <c:noMultiLvlLbl val="0"/>
      </c:catAx>
      <c:valAx>
        <c:axId val="66775592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5924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2654217658494526"/>
          <c:w val="0.71797551441846741"/>
          <c:h val="0.62839930933043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(8)'!$D$7</c:f>
              <c:strCache>
                <c:ptCount val="1"/>
                <c:pt idx="0">
                  <c:v>večstanovanjska
 (N= 426)</c:v>
                </c:pt>
              </c:strCache>
            </c:strRef>
          </c:tx>
          <c:spPr>
            <a:solidFill>
              <a:srgbClr val="B4CE45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(8)'!$E$5:$G$5</c:f>
              <c:strCache>
                <c:ptCount val="3"/>
                <c:pt idx="0">
                  <c:v>stroški mobilnosti ne vplivajo na vsakodnevno mobilnost</c:v>
                </c:pt>
                <c:pt idx="1">
                  <c:v>pri načrtovanju mobilnosti pazimo na porabo</c:v>
                </c:pt>
                <c:pt idx="2">
                  <c:v>zaradi vse večjih stroškov za mobilnost (avto, gorivo, parkirnina, JPP) potujemo manj</c:v>
                </c:pt>
              </c:strCache>
            </c:strRef>
          </c:cat>
          <c:val>
            <c:numRef>
              <c:f>'tabela (8)'!$E$7:$G$7</c:f>
              <c:numCache>
                <c:formatCode>0</c:formatCode>
                <c:ptCount val="3"/>
                <c:pt idx="0">
                  <c:v>42.505519296463504</c:v>
                </c:pt>
                <c:pt idx="1">
                  <c:v>40.571305652352756</c:v>
                </c:pt>
                <c:pt idx="2">
                  <c:v>16.923175051183563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E0-4893-A2E2-6BB5CA99CD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52176"/>
        <c:axId val="667752592"/>
      </c:barChart>
      <c:catAx>
        <c:axId val="6677521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7752592"/>
        <c:crosses val="autoZero"/>
        <c:auto val="1"/>
        <c:lblAlgn val="ctr"/>
        <c:lblOffset val="100"/>
        <c:noMultiLvlLbl val="0"/>
      </c:catAx>
      <c:valAx>
        <c:axId val="66775259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5217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2654217658494526"/>
          <c:w val="0.71797551441846741"/>
          <c:h val="0.62839930933043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(8)'!$D$9</c:f>
              <c:strCache>
                <c:ptCount val="1"/>
                <c:pt idx="0">
                  <c:v>Skupaj 2022
 (N= 1013)</c:v>
                </c:pt>
              </c:strCache>
            </c:strRef>
          </c:tx>
          <c:spPr>
            <a:solidFill>
              <a:srgbClr val="F59E33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(8)'!$E$5:$G$5</c:f>
              <c:strCache>
                <c:ptCount val="3"/>
                <c:pt idx="0">
                  <c:v>stroški mobilnosti ne vplivajo na vsakodnevno mobilnost</c:v>
                </c:pt>
                <c:pt idx="1">
                  <c:v>pri načrtovanju mobilnosti pazimo na porabo</c:v>
                </c:pt>
                <c:pt idx="2">
                  <c:v>zaradi vse večjih stroškov za mobilnost (avto, gorivo, parkirnina, JPP) potujemo manj</c:v>
                </c:pt>
              </c:strCache>
            </c:strRef>
          </c:cat>
          <c:val>
            <c:numRef>
              <c:f>'tabela (8)'!$E$9:$G$9</c:f>
              <c:numCache>
                <c:formatCode>0</c:formatCode>
                <c:ptCount val="3"/>
                <c:pt idx="0">
                  <c:v>42.944528904167619</c:v>
                </c:pt>
                <c:pt idx="1">
                  <c:v>39.733981131006999</c:v>
                </c:pt>
                <c:pt idx="2">
                  <c:v>17.321489964825528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7F-477B-A78D-FC3B6A4036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53008"/>
        <c:axId val="667753424"/>
      </c:barChart>
      <c:catAx>
        <c:axId val="6677530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7753424"/>
        <c:crosses val="autoZero"/>
        <c:auto val="1"/>
        <c:lblAlgn val="ctr"/>
        <c:lblOffset val="100"/>
        <c:noMultiLvlLbl val="0"/>
      </c:catAx>
      <c:valAx>
        <c:axId val="667753424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5300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51470743506221417"/>
          <c:y val="0.15618391621024807"/>
          <c:w val="0.39800500659265065"/>
          <c:h val="0.753192994603707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(9)'!$D$9</c:f>
              <c:strCache>
                <c:ptCount val="1"/>
                <c:pt idx="0">
                  <c:v>Skupaj 2022
 (N= 918)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'tabela (9)'!$E$5:$K$5</c:f>
              <c:strCache>
                <c:ptCount val="7"/>
                <c:pt idx="0">
                  <c:v>na 2 leti ali manj</c:v>
                </c:pt>
                <c:pt idx="1">
                  <c:v>na 3 - 4 leta</c:v>
                </c:pt>
                <c:pt idx="2">
                  <c:v>na 5 - 6 let</c:v>
                </c:pt>
                <c:pt idx="3">
                  <c:v>na 7 - 8 let</c:v>
                </c:pt>
                <c:pt idx="4">
                  <c:v>na 9 - 10 let</c:v>
                </c:pt>
                <c:pt idx="5">
                  <c:v>na 11 - 12 let</c:v>
                </c:pt>
                <c:pt idx="6">
                  <c:v>na več kot 12 let</c:v>
                </c:pt>
              </c:strCache>
            </c:strRef>
          </c:cat>
          <c:val>
            <c:numRef>
              <c:f>'tabela (9)'!$E$9:$K$9</c:f>
              <c:numCache>
                <c:formatCode>0</c:formatCode>
                <c:ptCount val="7"/>
                <c:pt idx="0">
                  <c:v>0.77747822296441182</c:v>
                </c:pt>
                <c:pt idx="1">
                  <c:v>5.0966705511143591</c:v>
                </c:pt>
                <c:pt idx="2">
                  <c:v>19.43279842693584</c:v>
                </c:pt>
                <c:pt idx="3">
                  <c:v>17.657152321342469</c:v>
                </c:pt>
                <c:pt idx="4">
                  <c:v>21.36663301446406</c:v>
                </c:pt>
                <c:pt idx="5">
                  <c:v>7.6869317642273423</c:v>
                </c:pt>
                <c:pt idx="6">
                  <c:v>27.982335698951623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5C-4E73-8004-D06E8B3C18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54256"/>
        <c:axId val="667756752"/>
      </c:barChart>
      <c:catAx>
        <c:axId val="667754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lumMod val="15000"/>
                    <a:lumOff val="85000"/>
                  </a:sysClr>
                </a:solidFill>
                <a:round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56752"/>
        <c:crosses val="autoZero"/>
        <c:auto val="1"/>
        <c:lblAlgn val="ctr"/>
        <c:lblOffset val="100"/>
        <c:noMultiLvlLbl val="0"/>
      </c:catAx>
      <c:valAx>
        <c:axId val="66775675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lumMod val="15000"/>
                      <a:lumOff val="85000"/>
                    </a:sysClr>
                  </a:solidFill>
                  <a:round/>
                </a14:hiddenLine>
              </a:ext>
            </a:extLst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54256"/>
        <c:crosses val="autoZero"/>
        <c:crossBetween val="between"/>
        <c:majorUnit val="100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5618391621024807"/>
          <c:w val="0.71797551441846741"/>
          <c:h val="0.753192994603707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(9)'!$D$6</c:f>
              <c:strCache>
                <c:ptCount val="1"/>
                <c:pt idx="0">
                  <c:v>enodružinska
 (N= 550)</c:v>
                </c:pt>
              </c:strCache>
            </c:strRef>
          </c:tx>
          <c:spPr>
            <a:solidFill>
              <a:srgbClr val="5BC5F2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(9)'!$E$5:$K$5</c:f>
              <c:strCache>
                <c:ptCount val="7"/>
                <c:pt idx="0">
                  <c:v>na 2 leti ali manj</c:v>
                </c:pt>
                <c:pt idx="1">
                  <c:v>na 3 - 4 leta</c:v>
                </c:pt>
                <c:pt idx="2">
                  <c:v>na 5 - 6 let</c:v>
                </c:pt>
                <c:pt idx="3">
                  <c:v>na 7 - 8 let</c:v>
                </c:pt>
                <c:pt idx="4">
                  <c:v>na 9 - 10 let</c:v>
                </c:pt>
                <c:pt idx="5">
                  <c:v>na 11 - 12 let</c:v>
                </c:pt>
                <c:pt idx="6">
                  <c:v>na več kot 12 let</c:v>
                </c:pt>
              </c:strCache>
            </c:strRef>
          </c:cat>
          <c:val>
            <c:numRef>
              <c:f>'tabela (9)'!$E$6:$K$6</c:f>
              <c:numCache>
                <c:formatCode>0</c:formatCode>
                <c:ptCount val="7"/>
                <c:pt idx="0">
                  <c:v>0.96535779781955022</c:v>
                </c:pt>
                <c:pt idx="1">
                  <c:v>4.6172841165812821</c:v>
                </c:pt>
                <c:pt idx="2">
                  <c:v>21.308110582315379</c:v>
                </c:pt>
                <c:pt idx="3">
                  <c:v>17.578823752702974</c:v>
                </c:pt>
                <c:pt idx="4">
                  <c:v>21.771045102820302</c:v>
                </c:pt>
                <c:pt idx="5">
                  <c:v>6.9178245079187031</c:v>
                </c:pt>
                <c:pt idx="6">
                  <c:v>26.841554139841772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7E-434D-B9E1-420206F575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57168"/>
        <c:axId val="667760080"/>
      </c:barChart>
      <c:catAx>
        <c:axId val="667757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7760080"/>
        <c:crosses val="autoZero"/>
        <c:auto val="1"/>
        <c:lblAlgn val="ctr"/>
        <c:lblOffset val="100"/>
        <c:noMultiLvlLbl val="0"/>
      </c:catAx>
      <c:valAx>
        <c:axId val="66776008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5716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5618391621024807"/>
          <c:w val="0.71797551441846741"/>
          <c:h val="0.753192994603707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(9)'!$D$7</c:f>
              <c:strCache>
                <c:ptCount val="1"/>
                <c:pt idx="0">
                  <c:v>večstanovanjska
 (N= 368)</c:v>
                </c:pt>
              </c:strCache>
            </c:strRef>
          </c:tx>
          <c:spPr>
            <a:solidFill>
              <a:srgbClr val="B4CE45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(9)'!$E$5:$K$5</c:f>
              <c:strCache>
                <c:ptCount val="7"/>
                <c:pt idx="0">
                  <c:v>na 2 leti ali manj</c:v>
                </c:pt>
                <c:pt idx="1">
                  <c:v>na 3 - 4 leta</c:v>
                </c:pt>
                <c:pt idx="2">
                  <c:v>na 5 - 6 let</c:v>
                </c:pt>
                <c:pt idx="3">
                  <c:v>na 7 - 8 let</c:v>
                </c:pt>
                <c:pt idx="4">
                  <c:v>na 9 - 10 let</c:v>
                </c:pt>
                <c:pt idx="5">
                  <c:v>na 11 - 12 let</c:v>
                </c:pt>
                <c:pt idx="6">
                  <c:v>na več kot 12 let</c:v>
                </c:pt>
              </c:strCache>
            </c:strRef>
          </c:cat>
          <c:val>
            <c:numRef>
              <c:f>'tabela (9)'!$E$7:$K$7</c:f>
              <c:numCache>
                <c:formatCode>0</c:formatCode>
                <c:ptCount val="7"/>
                <c:pt idx="0">
                  <c:v>0.49682202562215605</c:v>
                </c:pt>
                <c:pt idx="1">
                  <c:v>5.8127823151379161</c:v>
                </c:pt>
                <c:pt idx="2">
                  <c:v>16.631440276299468</c:v>
                </c:pt>
                <c:pt idx="3">
                  <c:v>17.774160241094052</c:v>
                </c:pt>
                <c:pt idx="4">
                  <c:v>20.762518602533785</c:v>
                </c:pt>
                <c:pt idx="5">
                  <c:v>8.835831095463007</c:v>
                </c:pt>
                <c:pt idx="6">
                  <c:v>29.686445443849546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9A-4695-880D-7D11495E5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60496"/>
        <c:axId val="667762160"/>
      </c:barChart>
      <c:catAx>
        <c:axId val="66776049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7762160"/>
        <c:crosses val="autoZero"/>
        <c:auto val="1"/>
        <c:lblAlgn val="ctr"/>
        <c:lblOffset val="100"/>
        <c:noMultiLvlLbl val="0"/>
      </c:catAx>
      <c:valAx>
        <c:axId val="66776216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6049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5618391621024807"/>
          <c:w val="0.71797551441846741"/>
          <c:h val="0.753192994603707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(9)'!$D$9</c:f>
              <c:strCache>
                <c:ptCount val="1"/>
                <c:pt idx="0">
                  <c:v>Skupaj 2022
 (N= 918)</c:v>
                </c:pt>
              </c:strCache>
            </c:strRef>
          </c:tx>
          <c:spPr>
            <a:solidFill>
              <a:srgbClr val="F59E33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(9)'!$E$5:$K$5</c:f>
              <c:strCache>
                <c:ptCount val="7"/>
                <c:pt idx="0">
                  <c:v>na 2 leti ali manj</c:v>
                </c:pt>
                <c:pt idx="1">
                  <c:v>na 3 - 4 leta</c:v>
                </c:pt>
                <c:pt idx="2">
                  <c:v>na 5 - 6 let</c:v>
                </c:pt>
                <c:pt idx="3">
                  <c:v>na 7 - 8 let</c:v>
                </c:pt>
                <c:pt idx="4">
                  <c:v>na 9 - 10 let</c:v>
                </c:pt>
                <c:pt idx="5">
                  <c:v>na 11 - 12 let</c:v>
                </c:pt>
                <c:pt idx="6">
                  <c:v>na več kot 12 let</c:v>
                </c:pt>
              </c:strCache>
            </c:strRef>
          </c:cat>
          <c:val>
            <c:numRef>
              <c:f>'tabela (9)'!$E$9:$K$9</c:f>
              <c:numCache>
                <c:formatCode>0</c:formatCode>
                <c:ptCount val="7"/>
                <c:pt idx="0">
                  <c:v>0.77747822296441182</c:v>
                </c:pt>
                <c:pt idx="1">
                  <c:v>5.0966705511143591</c:v>
                </c:pt>
                <c:pt idx="2">
                  <c:v>19.43279842693584</c:v>
                </c:pt>
                <c:pt idx="3">
                  <c:v>17.657152321342469</c:v>
                </c:pt>
                <c:pt idx="4">
                  <c:v>21.36663301446406</c:v>
                </c:pt>
                <c:pt idx="5">
                  <c:v>7.6869317642273423</c:v>
                </c:pt>
                <c:pt idx="6">
                  <c:v>27.982335698951623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77-48E0-AFA3-2322D7A37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60912"/>
        <c:axId val="667761328"/>
      </c:barChart>
      <c:catAx>
        <c:axId val="667760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7761328"/>
        <c:crosses val="autoZero"/>
        <c:auto val="1"/>
        <c:lblAlgn val="ctr"/>
        <c:lblOffset val="100"/>
        <c:noMultiLvlLbl val="0"/>
      </c:catAx>
      <c:valAx>
        <c:axId val="667761328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6091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51470743506221417"/>
          <c:y val="0.15100491000931013"/>
          <c:w val="0.39800500659265065"/>
          <c:h val="0.757789646791727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(10)'!$D$9</c:f>
              <c:strCache>
                <c:ptCount val="1"/>
                <c:pt idx="0">
                  <c:v>Skupaj 2022
 (N= 918)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'tabela (10)'!$E$5:$O$5</c:f>
              <c:strCache>
                <c:ptCount val="11"/>
                <c:pt idx="0">
                  <c:v>ne vem, b.o.</c:v>
                </c:pt>
                <c:pt idx="1">
                  <c:v>do 5.000 EUR</c:v>
                </c:pt>
                <c:pt idx="2">
                  <c:v>5.000 - 10.000 EUR</c:v>
                </c:pt>
                <c:pt idx="3">
                  <c:v>10.000 - 15.000 EUR</c:v>
                </c:pt>
                <c:pt idx="4">
                  <c:v>15.000 - 20.000 EUR</c:v>
                </c:pt>
                <c:pt idx="5">
                  <c:v>20.000 - 25.000 EUR</c:v>
                </c:pt>
                <c:pt idx="6">
                  <c:v>25.000 - 30.000 EUR</c:v>
                </c:pt>
                <c:pt idx="7">
                  <c:v>30.000 - 35.000 EUR</c:v>
                </c:pt>
                <c:pt idx="8">
                  <c:v>35.000 - 40.000 EUR</c:v>
                </c:pt>
                <c:pt idx="9">
                  <c:v>več kot 40.000 EUR</c:v>
                </c:pt>
                <c:pt idx="10">
                  <c:v>nič, ker sem ga dobil/a brezplačno</c:v>
                </c:pt>
              </c:strCache>
            </c:strRef>
          </c:cat>
          <c:val>
            <c:numRef>
              <c:f>'tabela (10)'!$E$9:$O$9</c:f>
              <c:numCache>
                <c:formatCode>0</c:formatCode>
                <c:ptCount val="11"/>
                <c:pt idx="0">
                  <c:v>8.0713529559316015</c:v>
                </c:pt>
                <c:pt idx="1">
                  <c:v>19.038176070909334</c:v>
                </c:pt>
                <c:pt idx="2">
                  <c:v>21.513919711106002</c:v>
                </c:pt>
                <c:pt idx="3">
                  <c:v>19.336007046458771</c:v>
                </c:pt>
                <c:pt idx="4">
                  <c:v>15.822698612808402</c:v>
                </c:pt>
                <c:pt idx="5">
                  <c:v>7.0053093073101476</c:v>
                </c:pt>
                <c:pt idx="6">
                  <c:v>4.1759035747432902</c:v>
                </c:pt>
                <c:pt idx="7">
                  <c:v>1.7575425319115938</c:v>
                </c:pt>
                <c:pt idx="8">
                  <c:v>0.8897626558019841</c:v>
                </c:pt>
                <c:pt idx="9">
                  <c:v>0.98745961536232318</c:v>
                </c:pt>
                <c:pt idx="10">
                  <c:v>1.4018679176566458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8D-42A0-9930-95A80FE1D0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61744"/>
        <c:axId val="667762576"/>
      </c:barChart>
      <c:catAx>
        <c:axId val="66776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lumMod val="15000"/>
                    <a:lumOff val="85000"/>
                  </a:sysClr>
                </a:solidFill>
                <a:round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62576"/>
        <c:crosses val="autoZero"/>
        <c:auto val="1"/>
        <c:lblAlgn val="ctr"/>
        <c:lblOffset val="100"/>
        <c:noMultiLvlLbl val="0"/>
      </c:catAx>
      <c:valAx>
        <c:axId val="667762576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lumMod val="15000"/>
                      <a:lumOff val="85000"/>
                    </a:sysClr>
                  </a:solidFill>
                  <a:round/>
                </a14:hiddenLine>
              </a:ext>
            </a:extLst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61744"/>
        <c:crosses val="autoZero"/>
        <c:crossBetween val="between"/>
        <c:majorUnit val="100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5100491000931013"/>
          <c:w val="0.71797551441846741"/>
          <c:h val="0.757789646791727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(10)'!$D$6</c:f>
              <c:strCache>
                <c:ptCount val="1"/>
                <c:pt idx="0">
                  <c:v>enodružinska
 (N= 550)</c:v>
                </c:pt>
              </c:strCache>
            </c:strRef>
          </c:tx>
          <c:spPr>
            <a:solidFill>
              <a:srgbClr val="5BC5F2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(10)'!$E$5:$O$5</c:f>
              <c:strCache>
                <c:ptCount val="11"/>
                <c:pt idx="0">
                  <c:v>ne vem, b.o.</c:v>
                </c:pt>
                <c:pt idx="1">
                  <c:v>do 5.000 EUR</c:v>
                </c:pt>
                <c:pt idx="2">
                  <c:v>5.000 - 10.000 EUR</c:v>
                </c:pt>
                <c:pt idx="3">
                  <c:v>10.000 - 15.000 EUR</c:v>
                </c:pt>
                <c:pt idx="4">
                  <c:v>15.000 - 20.000 EUR</c:v>
                </c:pt>
                <c:pt idx="5">
                  <c:v>20.000 - 25.000 EUR</c:v>
                </c:pt>
                <c:pt idx="6">
                  <c:v>25.000 - 30.000 EUR</c:v>
                </c:pt>
                <c:pt idx="7">
                  <c:v>30.000 - 35.000 EUR</c:v>
                </c:pt>
                <c:pt idx="8">
                  <c:v>35.000 - 40.000 EUR</c:v>
                </c:pt>
                <c:pt idx="9">
                  <c:v>več kot 40.000 EUR</c:v>
                </c:pt>
                <c:pt idx="10">
                  <c:v>nič, ker sem ga dobil/a brezplačno</c:v>
                </c:pt>
              </c:strCache>
            </c:strRef>
          </c:cat>
          <c:val>
            <c:numRef>
              <c:f>'tabela (10)'!$E$6:$O$6</c:f>
              <c:numCache>
                <c:formatCode>0</c:formatCode>
                <c:ptCount val="11"/>
                <c:pt idx="0">
                  <c:v>7.7375638276245287</c:v>
                </c:pt>
                <c:pt idx="1">
                  <c:v>15.730739351181732</c:v>
                </c:pt>
                <c:pt idx="2">
                  <c:v>21.098208930038652</c:v>
                </c:pt>
                <c:pt idx="3">
                  <c:v>19.22639097003723</c:v>
                </c:pt>
                <c:pt idx="4">
                  <c:v>17.153196799528384</c:v>
                </c:pt>
                <c:pt idx="5">
                  <c:v>8.1958011909910731</c:v>
                </c:pt>
                <c:pt idx="6">
                  <c:v>5.1131972202559313</c:v>
                </c:pt>
                <c:pt idx="7">
                  <c:v>1.7996886426982168</c:v>
                </c:pt>
                <c:pt idx="8">
                  <c:v>1.4853961428836822</c:v>
                </c:pt>
                <c:pt idx="9">
                  <c:v>1.1675838810615649</c:v>
                </c:pt>
                <c:pt idx="10">
                  <c:v>1.2922330436989846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6D-47AC-9B90-1246580EEB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67764240"/>
        <c:axId val="667762992"/>
      </c:barChart>
      <c:catAx>
        <c:axId val="667764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7762992"/>
        <c:crosses val="autoZero"/>
        <c:auto val="1"/>
        <c:lblAlgn val="ctr"/>
        <c:lblOffset val="100"/>
        <c:noMultiLvlLbl val="0"/>
      </c:catAx>
      <c:valAx>
        <c:axId val="66776299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677642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5100491000931013"/>
          <c:w val="0.71797551441846741"/>
          <c:h val="0.757789646791727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(10)'!$D$7</c:f>
              <c:strCache>
                <c:ptCount val="1"/>
                <c:pt idx="0">
                  <c:v>večstanovanjska
 (N= 368)</c:v>
                </c:pt>
              </c:strCache>
            </c:strRef>
          </c:tx>
          <c:spPr>
            <a:solidFill>
              <a:srgbClr val="B4CE45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(10)'!$E$5:$O$5</c:f>
              <c:strCache>
                <c:ptCount val="11"/>
                <c:pt idx="0">
                  <c:v>ne vem, b.o.</c:v>
                </c:pt>
                <c:pt idx="1">
                  <c:v>do 5.000 EUR</c:v>
                </c:pt>
                <c:pt idx="2">
                  <c:v>5.000 - 10.000 EUR</c:v>
                </c:pt>
                <c:pt idx="3">
                  <c:v>10.000 - 15.000 EUR</c:v>
                </c:pt>
                <c:pt idx="4">
                  <c:v>15.000 - 20.000 EUR</c:v>
                </c:pt>
                <c:pt idx="5">
                  <c:v>20.000 - 25.000 EUR</c:v>
                </c:pt>
                <c:pt idx="6">
                  <c:v>25.000 - 30.000 EUR</c:v>
                </c:pt>
                <c:pt idx="7">
                  <c:v>30.000 - 35.000 EUR</c:v>
                </c:pt>
                <c:pt idx="8">
                  <c:v>35.000 - 40.000 EUR</c:v>
                </c:pt>
                <c:pt idx="9">
                  <c:v>več kot 40.000 EUR</c:v>
                </c:pt>
                <c:pt idx="10">
                  <c:v>nič, ker sem ga dobil/a brezplačno</c:v>
                </c:pt>
              </c:strCache>
            </c:strRef>
          </c:cat>
          <c:val>
            <c:numRef>
              <c:f>'tabela (10)'!$E$7:$O$7</c:f>
              <c:numCache>
                <c:formatCode>0</c:formatCode>
                <c:ptCount val="11"/>
                <c:pt idx="0">
                  <c:v>8.5699701554705712</c:v>
                </c:pt>
                <c:pt idx="1">
                  <c:v>23.97885476589035</c:v>
                </c:pt>
                <c:pt idx="2">
                  <c:v>22.1349122117463</c:v>
                </c:pt>
                <c:pt idx="3">
                  <c:v>19.499752526507674</c:v>
                </c:pt>
                <c:pt idx="4">
                  <c:v>13.835188464653559</c:v>
                </c:pt>
                <c:pt idx="5">
                  <c:v>5.2269418328344068</c:v>
                </c:pt>
                <c:pt idx="6">
                  <c:v>2.7757659038683982</c:v>
                </c:pt>
                <c:pt idx="7">
                  <c:v>1.6945842928626682</c:v>
                </c:pt>
                <c:pt idx="8">
                  <c:v>0</c:v>
                </c:pt>
                <c:pt idx="9">
                  <c:v>0.71838836853204113</c:v>
                </c:pt>
                <c:pt idx="10">
                  <c:v>1.5656414776339749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6D-4972-AAB3-D8BAD905A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4678112"/>
        <c:axId val="374683104"/>
      </c:barChart>
      <c:catAx>
        <c:axId val="3746781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4683104"/>
        <c:crosses val="autoZero"/>
        <c:auto val="1"/>
        <c:lblAlgn val="ctr"/>
        <c:lblOffset val="100"/>
        <c:noMultiLvlLbl val="0"/>
      </c:catAx>
      <c:valAx>
        <c:axId val="374683104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467811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7409688722075414"/>
          <c:w val="0.71797551441846741"/>
          <c:h val="0.7372942499035218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(1)'!$D$9</c:f>
              <c:strCache>
                <c:ptCount val="1"/>
                <c:pt idx="0">
                  <c:v>Skupaj 2022
 (N= 1013)</c:v>
                </c:pt>
              </c:strCache>
            </c:strRef>
          </c:tx>
          <c:spPr>
            <a:solidFill>
              <a:srgbClr val="F59E33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(1)'!$E$5:$M$5</c:f>
              <c:strCache>
                <c:ptCount val="9"/>
                <c:pt idx="0">
                  <c:v>5-7 krat tedensko</c:v>
                </c:pt>
                <c:pt idx="1">
                  <c:v>3-4 krat tedensko</c:v>
                </c:pt>
                <c:pt idx="2">
                  <c:v>1-2 krat tedensko</c:v>
                </c:pt>
                <c:pt idx="3">
                  <c:v>2-3 krat mesečno</c:v>
                </c:pt>
                <c:pt idx="4">
                  <c:v>1 krat mesečno</c:v>
                </c:pt>
                <c:pt idx="5">
                  <c:v>1 krat na 2-3 mesece</c:v>
                </c:pt>
                <c:pt idx="6">
                  <c:v>1 krat na pol leta</c:v>
                </c:pt>
                <c:pt idx="7">
                  <c:v>Redkeje</c:v>
                </c:pt>
                <c:pt idx="8">
                  <c:v>Nikoli</c:v>
                </c:pt>
              </c:strCache>
            </c:strRef>
          </c:cat>
          <c:val>
            <c:numRef>
              <c:f>'tabela (1)'!$E$9:$M$9</c:f>
              <c:numCache>
                <c:formatCode>0</c:formatCode>
                <c:ptCount val="9"/>
                <c:pt idx="0">
                  <c:v>4.5059773006500974</c:v>
                </c:pt>
                <c:pt idx="1">
                  <c:v>3.5372158826818696</c:v>
                </c:pt>
                <c:pt idx="2">
                  <c:v>5.1181368792780866</c:v>
                </c:pt>
                <c:pt idx="3">
                  <c:v>6.4919492834442662</c:v>
                </c:pt>
                <c:pt idx="4">
                  <c:v>4.0740409198429939</c:v>
                </c:pt>
                <c:pt idx="5">
                  <c:v>7.3660585881087064</c:v>
                </c:pt>
                <c:pt idx="6">
                  <c:v>8.9489777518716895</c:v>
                </c:pt>
                <c:pt idx="7">
                  <c:v>27.482130456276227</c:v>
                </c:pt>
                <c:pt idx="8">
                  <c:v>32.475512937846204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E3-4A7D-9BC9-EBDED76C0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28914272"/>
        <c:axId val="65013680"/>
      </c:barChart>
      <c:catAx>
        <c:axId val="2128914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013680"/>
        <c:crosses val="autoZero"/>
        <c:auto val="1"/>
        <c:lblAlgn val="ctr"/>
        <c:lblOffset val="100"/>
        <c:noMultiLvlLbl val="0"/>
      </c:catAx>
      <c:valAx>
        <c:axId val="6501368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12891427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15100491000931013"/>
          <c:w val="0.71797551441846741"/>
          <c:h val="0.7577896467917278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(10)'!$D$9</c:f>
              <c:strCache>
                <c:ptCount val="1"/>
                <c:pt idx="0">
                  <c:v>Skupaj 2022
 (N= 918)</c:v>
                </c:pt>
              </c:strCache>
            </c:strRef>
          </c:tx>
          <c:spPr>
            <a:solidFill>
              <a:srgbClr val="F59E33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(10)'!$E$5:$O$5</c:f>
              <c:strCache>
                <c:ptCount val="11"/>
                <c:pt idx="0">
                  <c:v>ne vem, b.o.</c:v>
                </c:pt>
                <c:pt idx="1">
                  <c:v>do 5.000 EUR</c:v>
                </c:pt>
                <c:pt idx="2">
                  <c:v>5.000 - 10.000 EUR</c:v>
                </c:pt>
                <c:pt idx="3">
                  <c:v>10.000 - 15.000 EUR</c:v>
                </c:pt>
                <c:pt idx="4">
                  <c:v>15.000 - 20.000 EUR</c:v>
                </c:pt>
                <c:pt idx="5">
                  <c:v>20.000 - 25.000 EUR</c:v>
                </c:pt>
                <c:pt idx="6">
                  <c:v>25.000 - 30.000 EUR</c:v>
                </c:pt>
                <c:pt idx="7">
                  <c:v>30.000 - 35.000 EUR</c:v>
                </c:pt>
                <c:pt idx="8">
                  <c:v>35.000 - 40.000 EUR</c:v>
                </c:pt>
                <c:pt idx="9">
                  <c:v>več kot 40.000 EUR</c:v>
                </c:pt>
                <c:pt idx="10">
                  <c:v>nič, ker sem ga dobil/a brezplačno</c:v>
                </c:pt>
              </c:strCache>
            </c:strRef>
          </c:cat>
          <c:val>
            <c:numRef>
              <c:f>'tabela (10)'!$E$9:$O$9</c:f>
              <c:numCache>
                <c:formatCode>0</c:formatCode>
                <c:ptCount val="11"/>
                <c:pt idx="0">
                  <c:v>8.0713529559316015</c:v>
                </c:pt>
                <c:pt idx="1">
                  <c:v>19.038176070909334</c:v>
                </c:pt>
                <c:pt idx="2">
                  <c:v>21.513919711106002</c:v>
                </c:pt>
                <c:pt idx="3">
                  <c:v>19.336007046458771</c:v>
                </c:pt>
                <c:pt idx="4">
                  <c:v>15.822698612808402</c:v>
                </c:pt>
                <c:pt idx="5">
                  <c:v>7.0053093073101476</c:v>
                </c:pt>
                <c:pt idx="6">
                  <c:v>4.1759035747432902</c:v>
                </c:pt>
                <c:pt idx="7">
                  <c:v>1.7575425319115938</c:v>
                </c:pt>
                <c:pt idx="8">
                  <c:v>0.8897626558019841</c:v>
                </c:pt>
                <c:pt idx="9">
                  <c:v>0.98745961536232318</c:v>
                </c:pt>
                <c:pt idx="10">
                  <c:v>1.4018679176566458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9C-4CEE-BE3C-3067430C53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4687680"/>
        <c:axId val="374683520"/>
      </c:barChart>
      <c:catAx>
        <c:axId val="374687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4683520"/>
        <c:crosses val="autoZero"/>
        <c:auto val="1"/>
        <c:lblAlgn val="ctr"/>
        <c:lblOffset val="100"/>
        <c:noMultiLvlLbl val="0"/>
      </c:catAx>
      <c:valAx>
        <c:axId val="37468352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468768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51470743506221417"/>
          <c:y val="0.2654217658494526"/>
          <c:w val="0.39800500659265065"/>
          <c:h val="0.62839930933043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(11)'!$D$9</c:f>
              <c:strCache>
                <c:ptCount val="1"/>
                <c:pt idx="0">
                  <c:v>Skupaj 2022
 (N= 1013)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'tabela (11)'!$E$5:$G$5</c:f>
              <c:strCache>
                <c:ptCount val="3"/>
                <c:pt idx="0">
                  <c:v>gledati moramo predvsem na ceno, zato si ne moremo privoščiti tako varčnega/električnega avtomobila, kot bi si žele</c:v>
                </c:pt>
                <c:pt idx="1">
                  <c:v>cena je bistvena, zato poskušamo loviti ravnotežje med ceno avtomobila in njegovo varčnostjo</c:v>
                </c:pt>
                <c:pt idx="2">
                  <c:v>varčnost pri uporabi je pomembnejša, kot cena pri nakupu, zato smo za varčnejši/električni avtomobil pripravljeni p</c:v>
                </c:pt>
              </c:strCache>
            </c:strRef>
          </c:cat>
          <c:val>
            <c:numRef>
              <c:f>'tabela (11)'!$E$9:$G$9</c:f>
              <c:numCache>
                <c:formatCode>0</c:formatCode>
                <c:ptCount val="3"/>
                <c:pt idx="0">
                  <c:v>48.939160880326121</c:v>
                </c:pt>
                <c:pt idx="1">
                  <c:v>45.184573064976163</c:v>
                </c:pt>
                <c:pt idx="2">
                  <c:v>5.8762660546978793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11-411C-B39B-49ED24C3F0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4677280"/>
        <c:axId val="374675616"/>
      </c:barChart>
      <c:catAx>
        <c:axId val="374677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lumMod val="15000"/>
                    <a:lumOff val="85000"/>
                  </a:sysClr>
                </a:solidFill>
                <a:round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4675616"/>
        <c:crosses val="autoZero"/>
        <c:auto val="1"/>
        <c:lblAlgn val="ctr"/>
        <c:lblOffset val="100"/>
        <c:noMultiLvlLbl val="0"/>
      </c:catAx>
      <c:valAx>
        <c:axId val="374675616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lumMod val="15000"/>
                      <a:lumOff val="85000"/>
                    </a:sysClr>
                  </a:solidFill>
                  <a:round/>
                </a14:hiddenLine>
              </a:ext>
            </a:extLst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4677280"/>
        <c:crosses val="autoZero"/>
        <c:crossBetween val="between"/>
        <c:majorUnit val="100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2654217658494526"/>
          <c:w val="0.71797551441846741"/>
          <c:h val="0.62839930933043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(11)'!$D$6</c:f>
              <c:strCache>
                <c:ptCount val="1"/>
                <c:pt idx="0">
                  <c:v>enodružinska
 (N= 587)</c:v>
                </c:pt>
              </c:strCache>
            </c:strRef>
          </c:tx>
          <c:spPr>
            <a:solidFill>
              <a:srgbClr val="5BC5F2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(11)'!$E$5:$G$5</c:f>
              <c:strCache>
                <c:ptCount val="3"/>
                <c:pt idx="0">
                  <c:v>gledati moramo predvsem na ceno, zato si ne moremo privoščiti tako varčnega/električnega avtomobila, kot bi si žele</c:v>
                </c:pt>
                <c:pt idx="1">
                  <c:v>cena je bistvena, zato poskušamo loviti ravnotežje med ceno avtomobila in njegovo varčnostjo</c:v>
                </c:pt>
                <c:pt idx="2">
                  <c:v>varčnost pri uporabi je pomembnejša, kot cena pri nakupu, zato smo za varčnejši/električni avtomobil pripravljeni p</c:v>
                </c:pt>
              </c:strCache>
            </c:strRef>
          </c:cat>
          <c:val>
            <c:numRef>
              <c:f>'tabela (11)'!$E$6:$G$6</c:f>
              <c:numCache>
                <c:formatCode>0</c:formatCode>
                <c:ptCount val="3"/>
                <c:pt idx="0">
                  <c:v>48.59854513942004</c:v>
                </c:pt>
                <c:pt idx="1">
                  <c:v>45.341874296959993</c:v>
                </c:pt>
                <c:pt idx="2">
                  <c:v>6.0595805636199742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1B-4DC0-B109-2298BFE87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4679360"/>
        <c:axId val="374676032"/>
      </c:barChart>
      <c:catAx>
        <c:axId val="3746793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4676032"/>
        <c:crosses val="autoZero"/>
        <c:auto val="1"/>
        <c:lblAlgn val="ctr"/>
        <c:lblOffset val="100"/>
        <c:noMultiLvlLbl val="0"/>
      </c:catAx>
      <c:valAx>
        <c:axId val="37467603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467936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2654217658494526"/>
          <c:w val="0.71797551441846741"/>
          <c:h val="0.62839930933043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(11)'!$D$7</c:f>
              <c:strCache>
                <c:ptCount val="1"/>
                <c:pt idx="0">
                  <c:v>večstanovanjska
 (N= 426)</c:v>
                </c:pt>
              </c:strCache>
            </c:strRef>
          </c:tx>
          <c:spPr>
            <a:solidFill>
              <a:srgbClr val="B4CE45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(11)'!$E$5:$G$5</c:f>
              <c:strCache>
                <c:ptCount val="3"/>
                <c:pt idx="0">
                  <c:v>gledati moramo predvsem na ceno, zato si ne moremo privoščiti tako varčnega/električnega avtomobila, kot bi si žele</c:v>
                </c:pt>
                <c:pt idx="1">
                  <c:v>cena je bistvena, zato poskušamo loviti ravnotežje med ceno avtomobila in njegovo varčnostjo</c:v>
                </c:pt>
                <c:pt idx="2">
                  <c:v>varčnost pri uporabi je pomembnejša, kot cena pri nakupu, zato smo za varčnejši/električni avtomobil pripravljeni p</c:v>
                </c:pt>
              </c:strCache>
            </c:strRef>
          </c:cat>
          <c:val>
            <c:numRef>
              <c:f>'tabela (11)'!$E$7:$G$7</c:f>
              <c:numCache>
                <c:formatCode>0</c:formatCode>
                <c:ptCount val="3"/>
                <c:pt idx="0">
                  <c:v>49.408326952880053</c:v>
                </c:pt>
                <c:pt idx="1">
                  <c:v>44.967905447027661</c:v>
                </c:pt>
                <c:pt idx="2">
                  <c:v>5.623767600092056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93-4C40-82A6-1663CEAE4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4682272"/>
        <c:axId val="374683936"/>
      </c:barChart>
      <c:catAx>
        <c:axId val="3746822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4683936"/>
        <c:crosses val="autoZero"/>
        <c:auto val="1"/>
        <c:lblAlgn val="ctr"/>
        <c:lblOffset val="100"/>
        <c:noMultiLvlLbl val="0"/>
      </c:catAx>
      <c:valAx>
        <c:axId val="374683936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468227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2654217658494526"/>
          <c:w val="0.71797551441846741"/>
          <c:h val="0.62839930933043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(11)'!$D$9</c:f>
              <c:strCache>
                <c:ptCount val="1"/>
                <c:pt idx="0">
                  <c:v>Skupaj 2022
 (N= 1013)</c:v>
                </c:pt>
              </c:strCache>
            </c:strRef>
          </c:tx>
          <c:spPr>
            <a:solidFill>
              <a:srgbClr val="F59E33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(11)'!$E$5:$G$5</c:f>
              <c:strCache>
                <c:ptCount val="3"/>
                <c:pt idx="0">
                  <c:v>gledati moramo predvsem na ceno, zato si ne moremo privoščiti tako varčnega/električnega avtomobila, kot bi si žele</c:v>
                </c:pt>
                <c:pt idx="1">
                  <c:v>cena je bistvena, zato poskušamo loviti ravnotežje med ceno avtomobila in njegovo varčnostjo</c:v>
                </c:pt>
                <c:pt idx="2">
                  <c:v>varčnost pri uporabi je pomembnejša, kot cena pri nakupu, zato smo za varčnejši/električni avtomobil pripravljeni p</c:v>
                </c:pt>
              </c:strCache>
            </c:strRef>
          </c:cat>
          <c:val>
            <c:numRef>
              <c:f>'tabela (11)'!$E$9:$G$9</c:f>
              <c:numCache>
                <c:formatCode>0</c:formatCode>
                <c:ptCount val="3"/>
                <c:pt idx="0">
                  <c:v>48.939160880326121</c:v>
                </c:pt>
                <c:pt idx="1">
                  <c:v>45.184573064976163</c:v>
                </c:pt>
                <c:pt idx="2">
                  <c:v>5.8762660546978793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E3-4545-8EF4-397ECF0DF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74688512"/>
        <c:axId val="374676448"/>
      </c:barChart>
      <c:catAx>
        <c:axId val="3746885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4676448"/>
        <c:crosses val="autoZero"/>
        <c:auto val="1"/>
        <c:lblAlgn val="ctr"/>
        <c:lblOffset val="100"/>
        <c:noMultiLvlLbl val="0"/>
      </c:catAx>
      <c:valAx>
        <c:axId val="374676448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7468851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51470743506221417"/>
          <c:y val="0.22591883777803795"/>
          <c:w val="0.39800500659265065"/>
          <c:h val="0.683704929454798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(2)'!$D$9</c:f>
              <c:strCache>
                <c:ptCount val="1"/>
                <c:pt idx="0">
                  <c:v>Skupaj 2022
 (N= 684)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'tabela (2)'!$E$5:$H$5</c:f>
              <c:strCache>
                <c:ptCount val="4"/>
                <c:pt idx="0">
                  <c:v>v tem tednu</c:v>
                </c:pt>
                <c:pt idx="1">
                  <c:v>v tem mesecu</c:v>
                </c:pt>
                <c:pt idx="2">
                  <c:v>v tem letu</c:v>
                </c:pt>
                <c:pt idx="3">
                  <c:v>pred več kot enim letom</c:v>
                </c:pt>
              </c:strCache>
            </c:strRef>
          </c:cat>
          <c:val>
            <c:numRef>
              <c:f>'tabela (2)'!$E$9:$H$9</c:f>
              <c:numCache>
                <c:formatCode>0</c:formatCode>
                <c:ptCount val="4"/>
                <c:pt idx="0">
                  <c:v>18.34846894375243</c:v>
                </c:pt>
                <c:pt idx="1">
                  <c:v>15.160298677742182</c:v>
                </c:pt>
                <c:pt idx="2">
                  <c:v>31.026510286030263</c:v>
                </c:pt>
                <c:pt idx="3">
                  <c:v>35.464722092475157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E8-4643-9E95-156D21272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014928"/>
        <c:axId val="65014096"/>
      </c:barChart>
      <c:catAx>
        <c:axId val="65014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lumMod val="15000"/>
                    <a:lumOff val="85000"/>
                  </a:sysClr>
                </a:solidFill>
                <a:round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14096"/>
        <c:crosses val="autoZero"/>
        <c:auto val="1"/>
        <c:lblAlgn val="ctr"/>
        <c:lblOffset val="100"/>
        <c:noMultiLvlLbl val="0"/>
      </c:catAx>
      <c:valAx>
        <c:axId val="65014096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lumMod val="15000"/>
                      <a:lumOff val="85000"/>
                    </a:sysClr>
                  </a:solidFill>
                  <a:round/>
                </a14:hiddenLine>
              </a:ext>
            </a:extLst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14928"/>
        <c:crosses val="autoZero"/>
        <c:crossBetween val="between"/>
        <c:majorUnit val="100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22591883777803795"/>
          <c:w val="0.71797551441846741"/>
          <c:h val="0.683704929454798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(2)'!$D$6</c:f>
              <c:strCache>
                <c:ptCount val="1"/>
                <c:pt idx="0">
                  <c:v>enodružinska
 (N= 369)</c:v>
                </c:pt>
              </c:strCache>
            </c:strRef>
          </c:tx>
          <c:spPr>
            <a:solidFill>
              <a:srgbClr val="5BC5F2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(2)'!$E$5:$H$5</c:f>
              <c:strCache>
                <c:ptCount val="4"/>
                <c:pt idx="0">
                  <c:v>v tem tednu</c:v>
                </c:pt>
                <c:pt idx="1">
                  <c:v>v tem mesecu</c:v>
                </c:pt>
                <c:pt idx="2">
                  <c:v>v tem letu</c:v>
                </c:pt>
                <c:pt idx="3">
                  <c:v>pred več kot enim letom</c:v>
                </c:pt>
              </c:strCache>
            </c:strRef>
          </c:cat>
          <c:val>
            <c:numRef>
              <c:f>'tabela (2)'!$E$6:$H$6</c:f>
              <c:numCache>
                <c:formatCode>0</c:formatCode>
                <c:ptCount val="4"/>
                <c:pt idx="0">
                  <c:v>16.908894778620457</c:v>
                </c:pt>
                <c:pt idx="1">
                  <c:v>13.672423115554178</c:v>
                </c:pt>
                <c:pt idx="2">
                  <c:v>31.060556828924181</c:v>
                </c:pt>
                <c:pt idx="3">
                  <c:v>38.358125276901234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5-4F4E-96B8-FC8815C759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004528"/>
        <c:axId val="65007440"/>
      </c:barChart>
      <c:catAx>
        <c:axId val="650045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007440"/>
        <c:crosses val="autoZero"/>
        <c:auto val="1"/>
        <c:lblAlgn val="ctr"/>
        <c:lblOffset val="100"/>
        <c:noMultiLvlLbl val="0"/>
      </c:catAx>
      <c:valAx>
        <c:axId val="65007440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04528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22591883777803795"/>
          <c:w val="0.71797551441846741"/>
          <c:h val="0.683704929454798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(2)'!$D$7</c:f>
              <c:strCache>
                <c:ptCount val="1"/>
                <c:pt idx="0">
                  <c:v>večstanovanjska
 (N= 315)</c:v>
                </c:pt>
              </c:strCache>
            </c:strRef>
          </c:tx>
          <c:spPr>
            <a:solidFill>
              <a:srgbClr val="B4CE45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(2)'!$E$5:$H$5</c:f>
              <c:strCache>
                <c:ptCount val="4"/>
                <c:pt idx="0">
                  <c:v>v tem tednu</c:v>
                </c:pt>
                <c:pt idx="1">
                  <c:v>v tem mesecu</c:v>
                </c:pt>
                <c:pt idx="2">
                  <c:v>v tem letu</c:v>
                </c:pt>
                <c:pt idx="3">
                  <c:v>pred več kot enim letom</c:v>
                </c:pt>
              </c:strCache>
            </c:strRef>
          </c:cat>
          <c:val>
            <c:numRef>
              <c:f>'tabela (2)'!$E$7:$H$7</c:f>
              <c:numCache>
                <c:formatCode>0</c:formatCode>
                <c:ptCount val="4"/>
                <c:pt idx="0">
                  <c:v>20.035464481245405</c:v>
                </c:pt>
                <c:pt idx="1">
                  <c:v>16.903897232475853</c:v>
                </c:pt>
                <c:pt idx="2">
                  <c:v>30.986612122170271</c:v>
                </c:pt>
                <c:pt idx="3">
                  <c:v>32.074026164108403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39-43EC-8769-8E54A127A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4999952"/>
        <c:axId val="65008688"/>
      </c:barChart>
      <c:catAx>
        <c:axId val="649999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008688"/>
        <c:crosses val="autoZero"/>
        <c:auto val="1"/>
        <c:lblAlgn val="ctr"/>
        <c:lblOffset val="100"/>
        <c:noMultiLvlLbl val="0"/>
      </c:catAx>
      <c:valAx>
        <c:axId val="65008688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499995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220215355114684"/>
          <c:y val="0.22591883777803795"/>
          <c:w val="0.71797551441846741"/>
          <c:h val="0.6837049294547987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(2)'!$D$9</c:f>
              <c:strCache>
                <c:ptCount val="1"/>
                <c:pt idx="0">
                  <c:v>Skupaj 2022
 (N= 684)</c:v>
                </c:pt>
              </c:strCache>
            </c:strRef>
          </c:tx>
          <c:spPr>
            <a:solidFill>
              <a:srgbClr val="F59E33"/>
            </a:solidFill>
            <a:ln>
              <a:solidFill>
                <a:srgbClr val="A8A8A7"/>
              </a:solidFill>
            </a:ln>
            <a:effectLst/>
          </c:spPr>
          <c:invertIfNegative val="0"/>
          <c:dLbls>
            <c:numFmt formatCode="#;;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'tabela (2)'!$E$5:$H$5</c:f>
              <c:strCache>
                <c:ptCount val="4"/>
                <c:pt idx="0">
                  <c:v>v tem tednu</c:v>
                </c:pt>
                <c:pt idx="1">
                  <c:v>v tem mesecu</c:v>
                </c:pt>
                <c:pt idx="2">
                  <c:v>v tem letu</c:v>
                </c:pt>
                <c:pt idx="3">
                  <c:v>pred več kot enim letom</c:v>
                </c:pt>
              </c:strCache>
            </c:strRef>
          </c:cat>
          <c:val>
            <c:numRef>
              <c:f>'tabela (2)'!$E$9:$H$9</c:f>
              <c:numCache>
                <c:formatCode>0</c:formatCode>
                <c:ptCount val="4"/>
                <c:pt idx="0">
                  <c:v>18.34846894375243</c:v>
                </c:pt>
                <c:pt idx="1">
                  <c:v>15.160298677742182</c:v>
                </c:pt>
                <c:pt idx="2">
                  <c:v>31.026510286030263</c:v>
                </c:pt>
                <c:pt idx="3">
                  <c:v>35.464722092475157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1F-459C-A608-95F293F6A9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002864"/>
        <c:axId val="65014512"/>
      </c:barChart>
      <c:catAx>
        <c:axId val="650028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014512"/>
        <c:crosses val="autoZero"/>
        <c:auto val="1"/>
        <c:lblAlgn val="ctr"/>
        <c:lblOffset val="100"/>
        <c:noMultiLvlLbl val="0"/>
      </c:catAx>
      <c:valAx>
        <c:axId val="6501451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0286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spc="0" baseline="0">
              <a:solidFill>
                <a:srgbClr val="FFFFFF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51470743506221417"/>
          <c:y val="0.15618391621024807"/>
          <c:w val="0.39800500659265065"/>
          <c:h val="0.7531929946037073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'tabela (3)'!$D$9</c:f>
              <c:strCache>
                <c:ptCount val="1"/>
                <c:pt idx="0">
                  <c:v>Skupaj 2022
 (N= 684)</c:v>
                </c:pt>
              </c:strCache>
            </c:strRef>
          </c:tx>
          <c:spPr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>
                  <a:noFill/>
                </a14:hiddenLine>
              </a:ext>
            </a:extLst>
          </c:spPr>
          <c:invertIfNegative val="0"/>
          <c:cat>
            <c:strRef>
              <c:f>'tabela (3)'!$E$5:$K$5</c:f>
              <c:strCache>
                <c:ptCount val="7"/>
                <c:pt idx="0">
                  <c:v>pot na delo v kraju bivanja (do 5 km)</c:v>
                </c:pt>
                <c:pt idx="1">
                  <c:v>pot na delo izven kraja bivanja (5 - 150 km)</c:v>
                </c:pt>
                <c:pt idx="2">
                  <c:v>prevoz v vrtec / šolo / na fakulteto (do 5 km)</c:v>
                </c:pt>
                <c:pt idx="3">
                  <c:v>opravki in nakupi v kraju bivanja (do 5 km)</c:v>
                </c:pt>
                <c:pt idx="4">
                  <c:v>opravki in nakupi izven kraja bivanja (5 - 150 km)</c:v>
                </c:pt>
                <c:pt idx="5">
                  <c:v>izleti (5 - 150 km)</c:v>
                </c:pt>
                <c:pt idx="6">
                  <c:v>počitnice (več kot 150 km)</c:v>
                </c:pt>
              </c:strCache>
            </c:strRef>
          </c:cat>
          <c:val>
            <c:numRef>
              <c:f>'tabela (3)'!$E$9:$K$9</c:f>
              <c:numCache>
                <c:formatCode>0</c:formatCode>
                <c:ptCount val="7"/>
                <c:pt idx="0">
                  <c:v>12.500710677460091</c:v>
                </c:pt>
                <c:pt idx="1">
                  <c:v>17.750666031114477</c:v>
                </c:pt>
                <c:pt idx="2">
                  <c:v>3.4659613139684367</c:v>
                </c:pt>
                <c:pt idx="3">
                  <c:v>15.153985934284952</c:v>
                </c:pt>
                <c:pt idx="4">
                  <c:v>18.521986519802482</c:v>
                </c:pt>
                <c:pt idx="5">
                  <c:v>26.348187313059089</c:v>
                </c:pt>
                <c:pt idx="6">
                  <c:v>6.2585022103104588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2-4255-8096-D1A96C8A4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5003280"/>
        <c:axId val="65010768"/>
      </c:barChart>
      <c:catAx>
        <c:axId val="65003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ysClr val="windowText" lastClr="000000">
                    <a:lumMod val="15000"/>
                    <a:lumOff val="85000"/>
                  </a:sysClr>
                </a:solidFill>
                <a:round/>
              </a14:hiddenLine>
            </a:ext>
          </a:extLst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10768"/>
        <c:crosses val="autoZero"/>
        <c:auto val="1"/>
        <c:lblAlgn val="ctr"/>
        <c:lblOffset val="100"/>
        <c:noMultiLvlLbl val="0"/>
      </c:catAx>
      <c:valAx>
        <c:axId val="65010768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ysClr val="windowText" lastClr="000000">
                      <a:lumMod val="15000"/>
                      <a:lumOff val="85000"/>
                    </a:sysClr>
                  </a:solidFill>
                  <a:round/>
                </a14:hiddenLine>
              </a:ext>
            </a:extLst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003280"/>
        <c:crosses val="autoZero"/>
        <c:crossBetween val="between"/>
        <c:majorUnit val="100"/>
      </c:valAx>
      <c:spPr>
        <a:noFill/>
        <a:ln>
          <a:noFill/>
        </a:ln>
        <a:effectLst/>
        <a:extLst>
          <a:ext uri="{91240B29-F687-4F45-9708-019B960494DF}">
            <a14:hiddenLine xmlns:a14="http://schemas.microsoft.com/office/drawing/2010/main">
              <a:noFill/>
            </a14:hiddenLine>
          </a:ext>
        </a:extLst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ysClr val="windowText" lastClr="000000">
              <a:lumMod val="15000"/>
              <a:lumOff val="85000"/>
            </a:sysClr>
          </a:solidFill>
          <a:round/>
        </a14:hiddenLine>
      </a:ext>
    </a:extLst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2F9D39-586E-D240-B47D-E1A5D14435D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389736-CA4A-214A-98F7-B2B3940F5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BEBC5-3A58-E445-A1D7-AD1462D4A104}" type="datetimeFigureOut">
              <a:rPr lang="en-SI" smtClean="0"/>
              <a:t>10/13/2022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7748B-BF01-EC4B-B0D2-F1DB660443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988DE-64A7-7248-9DF8-4FDC290607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3EC1B-C7F1-8045-807F-F8C924331019}" type="slidenum">
              <a:rPr lang="en-SI" smtClean="0"/>
              <a:t>‹Nr.›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502802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hape 10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9" name="Shape 10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1860F89-CFF2-CE8B-92B2-DFF68375D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388" y="6363958"/>
            <a:ext cx="9099612" cy="502920"/>
          </a:xfrm>
          <a:prstGeom prst="rect">
            <a:avLst/>
          </a:prstGeom>
        </p:spPr>
      </p:pic>
      <p:sp>
        <p:nvSpPr>
          <p:cNvPr id="1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49262" y="306732"/>
            <a:ext cx="7427915" cy="9622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defRPr sz="2000" b="1">
                <a:solidFill>
                  <a:srgbClr val="1D1D1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NASLOV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9262" y="1349065"/>
            <a:ext cx="7427916" cy="4886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300"/>
              </a:spcBef>
              <a:buSzTx/>
              <a:buNone/>
              <a:defRPr sz="1200" b="0" i="0" u="none" strike="noStrike" cap="none" spc="0" baseline="0" dirty="0">
                <a:ln>
                  <a:noFill/>
                </a:ln>
                <a:solidFill>
                  <a:srgbClr val="1D1D1B"/>
                </a:solidFill>
                <a:uFillTx/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  <a:sym typeface="Arial"/>
              </a:defRPr>
            </a:lvl1pPr>
            <a:lvl2pPr marL="587657" indent="-130457">
              <a:spcBef>
                <a:spcPts val="300"/>
              </a:spcBef>
              <a:defRPr sz="1600" b="0" i="0" u="none" strike="noStrike" cap="none" spc="0" baseline="0" dirty="0">
                <a:ln>
                  <a:noFill/>
                </a:ln>
                <a:solidFill>
                  <a:srgbClr val="1D1D1B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2pPr>
            <a:lvl3pPr marL="338135" indent="0">
              <a:spcBef>
                <a:spcPts val="300"/>
              </a:spcBef>
              <a:buSzTx/>
              <a:buNone/>
              <a:defRPr sz="1600" b="0" i="0" u="none" strike="noStrike" cap="none" spc="0" baseline="0" dirty="0">
                <a:ln>
                  <a:noFill/>
                </a:ln>
                <a:solidFill>
                  <a:srgbClr val="1D1D1B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3pPr>
            <a:lvl4pPr marL="1515506" indent="-145494">
              <a:spcBef>
                <a:spcPts val="300"/>
              </a:spcBef>
              <a:defRPr sz="1600" b="0" i="0" u="none" strike="noStrike" cap="none" spc="0" baseline="0" dirty="0">
                <a:ln>
                  <a:noFill/>
                </a:ln>
                <a:solidFill>
                  <a:srgbClr val="1D1D1B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4pPr>
            <a:lvl5pPr marL="1988872" indent="-161656">
              <a:spcBef>
                <a:spcPts val="300"/>
              </a:spcBef>
              <a:defRPr sz="1600" b="0" i="0" u="none" strike="noStrike" cap="none" spc="0" baseline="0" dirty="0">
                <a:ln>
                  <a:noFill/>
                </a:ln>
                <a:solidFill>
                  <a:srgbClr val="1D1D1B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5pPr>
          </a:lstStyle>
          <a:p>
            <a:r>
              <a:rPr lang="en-US" dirty="0" err="1"/>
              <a:t>Vsebina</a:t>
            </a:r>
            <a:endParaRPr lang="en-US" dirty="0"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1340" y="6501001"/>
            <a:ext cx="386063" cy="27674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1D1D1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6CB4B4D-7CA3-9044-876B-883B54F8677D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4" name="Title Text">
            <a:extLst>
              <a:ext uri="{FF2B5EF4-FFF2-40B4-BE49-F238E27FC236}">
                <a16:creationId xmlns:a16="http://schemas.microsoft.com/office/drawing/2014/main" id="{7CAB7338-78E6-344F-4B08-9E91732091CF}"/>
              </a:ext>
            </a:extLst>
          </p:cNvPr>
          <p:cNvSpPr txBox="1">
            <a:spLocks/>
          </p:cNvSpPr>
          <p:nvPr userDrawn="1"/>
        </p:nvSpPr>
        <p:spPr>
          <a:xfrm>
            <a:off x="468312" y="5588263"/>
            <a:ext cx="8347884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595" tIns="45595" rIns="45595" bIns="45595" anchor="t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1D1D1B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endParaRPr lang="en-GB" sz="1100" b="0" dirty="0"/>
          </a:p>
        </p:txBody>
      </p:sp>
    </p:spTree>
    <p:extLst>
      <p:ext uri="{BB962C8B-B14F-4D97-AF65-F5344CB8AC3E}">
        <p14:creationId xmlns:p14="http://schemas.microsoft.com/office/powerpoint/2010/main" val="193352582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>
            <a:extLst>
              <a:ext uri="{FF2B5EF4-FFF2-40B4-BE49-F238E27FC236}">
                <a16:creationId xmlns:a16="http://schemas.microsoft.com/office/drawing/2014/main" id="{92AAFD87-6C7D-4759-BE15-B2E867C0D7D8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11340" y="6501001"/>
            <a:ext cx="386063" cy="27674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rgbClr val="1D1D1B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6CB4B4D-7CA3-9044-876B-883B54F8677D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8627551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4FA31D-FA9C-494B-A711-D976F546F9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2AEF1-7FB9-DB4F-9F52-AF4AC284A664}" type="slidenum">
              <a:rPr lang="sl-SI" altLang="sl-SI"/>
              <a:pPr>
                <a:defRPr/>
              </a:pPr>
              <a:t>‹Nr.›</a:t>
            </a:fld>
            <a:r>
              <a:rPr lang="sl-SI" altLang="sl-SI"/>
              <a:t>/278</a:t>
            </a:r>
          </a:p>
        </p:txBody>
      </p:sp>
    </p:spTree>
    <p:extLst>
      <p:ext uri="{BB962C8B-B14F-4D97-AF65-F5344CB8AC3E}">
        <p14:creationId xmlns:p14="http://schemas.microsoft.com/office/powerpoint/2010/main" val="27004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449262" y="306732"/>
            <a:ext cx="7427915" cy="9622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defRPr sz="2000" b="1">
                <a:solidFill>
                  <a:srgbClr val="1D1D1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NASLOV</a:t>
            </a:r>
            <a:br>
              <a:rPr lang="en-US" dirty="0"/>
            </a:br>
            <a:r>
              <a:rPr lang="en-US" dirty="0" err="1"/>
              <a:t>NASLOV</a:t>
            </a:r>
            <a:br>
              <a:rPr lang="en-US" dirty="0"/>
            </a:br>
            <a:r>
              <a:rPr lang="en-US" dirty="0" err="1"/>
              <a:t>NASLOV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dirty="0"/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49262" y="1349066"/>
            <a:ext cx="7427916" cy="6713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buSzTx/>
              <a:buNone/>
              <a:defRPr sz="1100" b="0" i="0" u="none" strike="noStrike" cap="none" spc="0" baseline="0" dirty="0">
                <a:ln>
                  <a:noFill/>
                </a:ln>
                <a:solidFill>
                  <a:srgbClr val="1D1D1B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587657" indent="-130457">
              <a:spcBef>
                <a:spcPts val="300"/>
              </a:spcBef>
              <a:defRPr sz="1600" b="0" i="0" u="none" strike="noStrike" cap="none" spc="0" baseline="0" dirty="0">
                <a:ln>
                  <a:noFill/>
                </a:ln>
                <a:solidFill>
                  <a:srgbClr val="1D1D1B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2pPr>
            <a:lvl3pPr marL="338135" indent="0">
              <a:spcBef>
                <a:spcPts val="300"/>
              </a:spcBef>
              <a:buSzTx/>
              <a:buNone/>
              <a:defRPr sz="1600" b="0" i="0" u="none" strike="noStrike" cap="none" spc="0" baseline="0" dirty="0">
                <a:ln>
                  <a:noFill/>
                </a:ln>
                <a:solidFill>
                  <a:srgbClr val="1D1D1B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3pPr>
            <a:lvl4pPr marL="1515506" indent="-145494">
              <a:spcBef>
                <a:spcPts val="300"/>
              </a:spcBef>
              <a:defRPr sz="1600" b="0" i="0" u="none" strike="noStrike" cap="none" spc="0" baseline="0" dirty="0">
                <a:ln>
                  <a:noFill/>
                </a:ln>
                <a:solidFill>
                  <a:srgbClr val="1D1D1B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4pPr>
            <a:lvl5pPr marL="1988872" indent="-161656">
              <a:spcBef>
                <a:spcPts val="300"/>
              </a:spcBef>
              <a:defRPr sz="1600" b="0" i="0" u="none" strike="noStrike" cap="none" spc="0" baseline="0" dirty="0">
                <a:ln>
                  <a:noFill/>
                </a:ln>
                <a:solidFill>
                  <a:srgbClr val="1D1D1B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5pPr>
          </a:lstStyle>
          <a:p>
            <a:r>
              <a:rPr lang="en-US" dirty="0" err="1"/>
              <a:t>Podnaslov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Podnaslov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Podnaslov</a:t>
            </a:r>
            <a:endParaRPr lang="en-US" dirty="0"/>
          </a:p>
        </p:txBody>
      </p:sp>
      <p:sp>
        <p:nvSpPr>
          <p:cNvPr id="4" name="Title Text">
            <a:extLst>
              <a:ext uri="{FF2B5EF4-FFF2-40B4-BE49-F238E27FC236}">
                <a16:creationId xmlns:a16="http://schemas.microsoft.com/office/drawing/2014/main" id="{7CAB7338-78E6-344F-4B08-9E91732091CF}"/>
              </a:ext>
            </a:extLst>
          </p:cNvPr>
          <p:cNvSpPr txBox="1">
            <a:spLocks/>
          </p:cNvSpPr>
          <p:nvPr userDrawn="1"/>
        </p:nvSpPr>
        <p:spPr>
          <a:xfrm>
            <a:off x="468312" y="5588263"/>
            <a:ext cx="8347884" cy="647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595" tIns="45595" rIns="45595" bIns="45595" anchor="t">
            <a:normAutofit/>
          </a:bodyPr>
          <a:lstStyle>
            <a:lvl1pPr marL="0" marR="0" indent="0" algn="l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ln>
                  <a:noFill/>
                </a:ln>
                <a:solidFill>
                  <a:srgbClr val="1D1D1B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ctr" defTabSz="9144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endParaRPr lang="en-GB" sz="1100" b="0" dirty="0"/>
          </a:p>
        </p:txBody>
      </p:sp>
      <p:sp>
        <p:nvSpPr>
          <p:cNvPr id="5" name="Body Level One…">
            <a:extLst>
              <a:ext uri="{FF2B5EF4-FFF2-40B4-BE49-F238E27FC236}">
                <a16:creationId xmlns:a16="http://schemas.microsoft.com/office/drawing/2014/main" id="{3E4EEF4D-78FC-1FA0-FD7A-5C6E146B06F0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450000" y="5763661"/>
            <a:ext cx="7426800" cy="6713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300"/>
              </a:spcBef>
              <a:buSzTx/>
              <a:buNone/>
              <a:defRPr sz="1000" b="0" i="0" u="none" strike="noStrike" cap="none" spc="0" baseline="0" dirty="0">
                <a:ln>
                  <a:noFill/>
                </a:ln>
                <a:solidFill>
                  <a:srgbClr val="1D1D1B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defRPr>
            </a:lvl1pPr>
            <a:lvl2pPr marL="587657" indent="-130457">
              <a:spcBef>
                <a:spcPts val="300"/>
              </a:spcBef>
              <a:defRPr sz="1400">
                <a:solidFill>
                  <a:srgbClr val="808080"/>
                </a:solidFill>
              </a:defRPr>
            </a:lvl2pPr>
            <a:lvl3pPr marL="338135" indent="0">
              <a:spcBef>
                <a:spcPts val="300"/>
              </a:spcBef>
              <a:buSzTx/>
              <a:buNone/>
              <a:defRPr sz="1400">
                <a:solidFill>
                  <a:srgbClr val="808080"/>
                </a:solidFill>
              </a:defRPr>
            </a:lvl3pPr>
            <a:lvl4pPr marL="1515506" indent="-145494">
              <a:spcBef>
                <a:spcPts val="300"/>
              </a:spcBef>
              <a:defRPr sz="1400">
                <a:solidFill>
                  <a:srgbClr val="808080"/>
                </a:solidFill>
              </a:defRPr>
            </a:lvl4pPr>
            <a:lvl5pPr marL="1988872" indent="-161656">
              <a:spcBef>
                <a:spcPts val="300"/>
              </a:spcBef>
              <a:defRPr sz="1400">
                <a:solidFill>
                  <a:srgbClr val="808080"/>
                </a:solidFill>
              </a:defRPr>
            </a:lvl5pPr>
          </a:lstStyle>
          <a:p>
            <a:r>
              <a:rPr lang="en-US" dirty="0" err="1"/>
              <a:t>Komentar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Komentar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Komentar</a:t>
            </a:r>
          </a:p>
        </p:txBody>
      </p:sp>
      <p:sp>
        <p:nvSpPr>
          <p:cNvPr id="8" name="Diagrammplatzhalter 7">
            <a:extLst>
              <a:ext uri="{FF2B5EF4-FFF2-40B4-BE49-F238E27FC236}">
                <a16:creationId xmlns:a16="http://schemas.microsoft.com/office/drawing/2014/main" id="{44BBDD29-56E1-A63F-5809-72A746C0E73C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50001" y="2088976"/>
            <a:ext cx="7427178" cy="3600000"/>
          </a:xfrm>
        </p:spPr>
        <p:txBody>
          <a:bodyPr>
            <a:noAutofit/>
          </a:bodyPr>
          <a:lstStyle>
            <a:lvl1pPr>
              <a:defRPr sz="800"/>
            </a:lvl1pPr>
          </a:lstStyle>
          <a:p>
            <a:endParaRPr lang="de-AT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66E631BC-7159-B34F-9F00-54A5C51EA4C6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10370" y="6450431"/>
            <a:ext cx="279632" cy="276746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86CB4B4D-7CA3-9044-876B-883B54F8677D}" type="slidenum">
              <a:rPr lang="de-AT" smtClean="0"/>
              <a:pPr/>
              <a:t>‹Nr.›</a:t>
            </a:fld>
            <a:endParaRPr lang="de-AT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A8540FB-AD4D-8183-5B88-E2B71A903F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575" y="6355080"/>
            <a:ext cx="9115425" cy="50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5239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5"/>
            <a:ext cx="8229600" cy="11430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595" tIns="45595" rIns="45595" bIns="45595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595" tIns="45595" rIns="45595" bIns="45595">
            <a:normAutofit/>
          </a:bodyPr>
          <a:lstStyle/>
          <a:p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28640" y="6245225"/>
            <a:ext cx="358164" cy="350412"/>
          </a:xfrm>
          <a:prstGeom prst="rect">
            <a:avLst/>
          </a:prstGeom>
          <a:ln w="12700">
            <a:miter lim="400000"/>
          </a:ln>
        </p:spPr>
        <p:txBody>
          <a:bodyPr wrap="none" lIns="45595" tIns="45595" rIns="45595" bIns="45595">
            <a:spAutoFit/>
          </a:bodyPr>
          <a:lstStyle>
            <a:lvl1pPr algn="r" defTabSz="911225">
              <a:defRPr sz="18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A772A44-9293-FD6B-B7FF-2A48A1AF05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</p:sldLayoutIdLst>
  <p:transition spd="med"/>
  <p:hf hdr="0" ftr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45720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912812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370014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1827211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12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12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12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12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12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12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12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12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122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0.xml"/><Relationship Id="rId5" Type="http://schemas.openxmlformats.org/officeDocument/2006/relationships/slide" Target="slide18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0.xml"/><Relationship Id="rId4" Type="http://schemas.openxmlformats.org/officeDocument/2006/relationships/chart" Target="../charts/char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ajko.dolinsek@informa-echo.si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orabimanj.info/" TargetMode="External"/><Relationship Id="rId5" Type="http://schemas.openxmlformats.org/officeDocument/2006/relationships/hyperlink" Target="http://www.reus.si/" TargetMode="External"/><Relationship Id="rId4" Type="http://schemas.openxmlformats.org/officeDocument/2006/relationships/hyperlink" Target="http://www.informa-echo.si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0CDDB-3245-EB49-ACD2-5B7CB8101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2B4DC5-C4CD-0C4A-A922-76ACA6ADD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473" y="0"/>
            <a:ext cx="9162473" cy="6871855"/>
          </a:xfrm>
          <a:prstGeom prst="rect">
            <a:avLst/>
          </a:prstGeom>
        </p:spPr>
      </p:pic>
      <p:sp>
        <p:nvSpPr>
          <p:cNvPr id="4" name="Titel 4">
            <a:extLst>
              <a:ext uri="{FF2B5EF4-FFF2-40B4-BE49-F238E27FC236}">
                <a16:creationId xmlns:a16="http://schemas.microsoft.com/office/drawing/2014/main" id="{52093ED7-5C23-5942-8BC5-59BEFD15A27E}"/>
              </a:ext>
            </a:extLst>
          </p:cNvPr>
          <p:cNvSpPr txBox="1">
            <a:spLocks/>
          </p:cNvSpPr>
          <p:nvPr/>
        </p:nvSpPr>
        <p:spPr>
          <a:xfrm>
            <a:off x="575128" y="1744723"/>
            <a:ext cx="1808843" cy="31267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200" b="1" kern="1200" dirty="0">
                <a:solidFill>
                  <a:srgbClr val="0088CF"/>
                </a:solidFill>
                <a:latin typeface="Roboto" pitchFamily="2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</a:lstStyle>
          <a:p>
            <a:r>
              <a:rPr lang="sl-SI">
                <a:solidFill>
                  <a:schemeClr val="tx1"/>
                </a:solidFill>
              </a:rPr>
              <a:t>DTMPP</a:t>
            </a:r>
            <a:endParaRPr lang="sl-S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513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D1267-7CEF-D6F6-58BB-EFFFD819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METODOLOGIJA IN VZORČENJE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AD6AEA-27C2-DC59-E0BD-F8B6C40D9A9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9262" y="1349065"/>
            <a:ext cx="7804192" cy="4886897"/>
          </a:xfrm>
        </p:spPr>
        <p:txBody>
          <a:bodyPr/>
          <a:lstStyle/>
          <a:p>
            <a:r>
              <a:rPr lang="de-AT" dirty="0" err="1"/>
              <a:t>Raziskavo</a:t>
            </a:r>
            <a:r>
              <a:rPr lang="de-AT" dirty="0"/>
              <a:t> REUS </a:t>
            </a:r>
            <a:r>
              <a:rPr lang="sl-SI" dirty="0"/>
              <a:t>se izvaja</a:t>
            </a:r>
            <a:r>
              <a:rPr lang="de-AT" dirty="0"/>
              <a:t> na </a:t>
            </a:r>
            <a:r>
              <a:rPr lang="de-AT" dirty="0" err="1"/>
              <a:t>območju</a:t>
            </a:r>
            <a:r>
              <a:rPr lang="de-AT" dirty="0"/>
              <a:t> </a:t>
            </a:r>
            <a:r>
              <a:rPr lang="de-AT" dirty="0" err="1"/>
              <a:t>Slovenije</a:t>
            </a:r>
            <a:r>
              <a:rPr lang="de-AT" dirty="0"/>
              <a:t> </a:t>
            </a:r>
            <a:r>
              <a:rPr lang="de-AT" dirty="0" err="1"/>
              <a:t>po</a:t>
            </a:r>
            <a:r>
              <a:rPr lang="de-AT" dirty="0"/>
              <a:t> </a:t>
            </a:r>
            <a:r>
              <a:rPr lang="de-AT" dirty="0" err="1"/>
              <a:t>standardizirani</a:t>
            </a:r>
            <a:r>
              <a:rPr lang="de-AT" dirty="0"/>
              <a:t> </a:t>
            </a:r>
            <a:r>
              <a:rPr lang="de-AT" dirty="0" err="1"/>
              <a:t>metodologiji</a:t>
            </a:r>
            <a:r>
              <a:rPr lang="de-AT" dirty="0"/>
              <a:t> </a:t>
            </a:r>
            <a:r>
              <a:rPr lang="de-AT" dirty="0" err="1"/>
              <a:t>spletnega</a:t>
            </a:r>
            <a:r>
              <a:rPr lang="de-AT" dirty="0"/>
              <a:t> </a:t>
            </a:r>
            <a:r>
              <a:rPr lang="de-AT" dirty="0" err="1"/>
              <a:t>anketiranja</a:t>
            </a:r>
            <a:r>
              <a:rPr lang="de-AT" dirty="0"/>
              <a:t>. </a:t>
            </a:r>
            <a:endParaRPr lang="sl-SI" dirty="0"/>
          </a:p>
          <a:p>
            <a:endParaRPr lang="sl-SI" dirty="0"/>
          </a:p>
          <a:p>
            <a:r>
              <a:rPr lang="de-AT" dirty="0" err="1"/>
              <a:t>Metodologija</a:t>
            </a:r>
            <a:r>
              <a:rPr lang="sl-SI" dirty="0"/>
              <a:t>: 	</a:t>
            </a:r>
            <a:r>
              <a:rPr lang="de-AT" dirty="0" err="1"/>
              <a:t>Spletno</a:t>
            </a:r>
            <a:r>
              <a:rPr lang="de-AT" dirty="0"/>
              <a:t> </a:t>
            </a:r>
            <a:r>
              <a:rPr lang="de-AT" dirty="0" err="1"/>
              <a:t>anektiranje</a:t>
            </a:r>
            <a:r>
              <a:rPr lang="de-AT" dirty="0"/>
              <a:t> (CAWI – Computer </a:t>
            </a:r>
            <a:r>
              <a:rPr lang="de-AT" dirty="0" err="1"/>
              <a:t>Assisted</a:t>
            </a:r>
            <a:r>
              <a:rPr lang="de-AT" dirty="0"/>
              <a:t> Web </a:t>
            </a:r>
            <a:r>
              <a:rPr lang="de-AT" dirty="0" err="1"/>
              <a:t>Interviewing</a:t>
            </a:r>
            <a:r>
              <a:rPr lang="de-AT" dirty="0"/>
              <a:t>) </a:t>
            </a:r>
            <a:r>
              <a:rPr lang="sl-SI" dirty="0"/>
              <a:t>	</a:t>
            </a:r>
            <a:r>
              <a:rPr lang="de-AT" dirty="0" err="1"/>
              <a:t>znotraj</a:t>
            </a:r>
            <a:r>
              <a:rPr lang="de-AT" dirty="0"/>
              <a:t> </a:t>
            </a:r>
            <a:br>
              <a:rPr lang="sl-SI" dirty="0"/>
            </a:br>
            <a:r>
              <a:rPr lang="sl-SI" dirty="0"/>
              <a:t>		</a:t>
            </a:r>
            <a:r>
              <a:rPr lang="de-AT" dirty="0"/>
              <a:t>IPSOS-</a:t>
            </a:r>
            <a:r>
              <a:rPr lang="de-AT" dirty="0" err="1"/>
              <a:t>ovega</a:t>
            </a:r>
            <a:r>
              <a:rPr lang="de-AT" dirty="0"/>
              <a:t> </a:t>
            </a:r>
            <a:r>
              <a:rPr lang="de-AT" dirty="0" err="1"/>
              <a:t>spletnega</a:t>
            </a:r>
            <a:r>
              <a:rPr lang="de-AT" dirty="0"/>
              <a:t> </a:t>
            </a:r>
            <a:r>
              <a:rPr lang="de-AT" dirty="0" err="1"/>
              <a:t>panela</a:t>
            </a:r>
            <a:r>
              <a:rPr lang="de-AT" dirty="0"/>
              <a:t>.</a:t>
            </a:r>
          </a:p>
          <a:p>
            <a:r>
              <a:rPr lang="de-AT" dirty="0" err="1"/>
              <a:t>Čas</a:t>
            </a:r>
            <a:r>
              <a:rPr lang="de-AT" dirty="0"/>
              <a:t> </a:t>
            </a:r>
            <a:r>
              <a:rPr lang="de-AT" dirty="0" err="1"/>
              <a:t>anketiranja</a:t>
            </a:r>
            <a:r>
              <a:rPr lang="sl-SI" dirty="0"/>
              <a:t>: 	</a:t>
            </a:r>
            <a:r>
              <a:rPr lang="de-AT" dirty="0" err="1"/>
              <a:t>Podatki</a:t>
            </a:r>
            <a:r>
              <a:rPr lang="de-AT" dirty="0"/>
              <a:t> so </a:t>
            </a:r>
            <a:r>
              <a:rPr lang="de-AT" dirty="0" err="1"/>
              <a:t>bili</a:t>
            </a:r>
            <a:r>
              <a:rPr lang="de-AT" dirty="0"/>
              <a:t> </a:t>
            </a:r>
            <a:r>
              <a:rPr lang="de-AT" dirty="0" err="1"/>
              <a:t>zbrani</a:t>
            </a:r>
            <a:r>
              <a:rPr lang="de-AT" dirty="0"/>
              <a:t> v </a:t>
            </a:r>
            <a:r>
              <a:rPr lang="sl-SI" dirty="0"/>
              <a:t>maju in juniju </a:t>
            </a:r>
            <a:r>
              <a:rPr lang="de-AT" dirty="0"/>
              <a:t>20</a:t>
            </a:r>
            <a:r>
              <a:rPr lang="sl-SI" dirty="0"/>
              <a:t>22</a:t>
            </a:r>
            <a:r>
              <a:rPr lang="de-AT" dirty="0"/>
              <a:t>.</a:t>
            </a:r>
          </a:p>
          <a:p>
            <a:r>
              <a:rPr lang="de-AT" dirty="0" err="1"/>
              <a:t>Velikost</a:t>
            </a:r>
            <a:r>
              <a:rPr lang="de-AT" dirty="0"/>
              <a:t> </a:t>
            </a:r>
            <a:r>
              <a:rPr lang="de-AT" dirty="0" err="1"/>
              <a:t>vzorca</a:t>
            </a:r>
            <a:r>
              <a:rPr lang="de-AT" dirty="0"/>
              <a:t>: </a:t>
            </a:r>
            <a:r>
              <a:rPr lang="sl-SI" dirty="0"/>
              <a:t>	N</a:t>
            </a:r>
            <a:r>
              <a:rPr lang="de-AT" dirty="0"/>
              <a:t> = 1</a:t>
            </a:r>
            <a:r>
              <a:rPr lang="sl-SI" dirty="0"/>
              <a:t>.</a:t>
            </a:r>
            <a:r>
              <a:rPr lang="de-AT" dirty="0"/>
              <a:t>0</a:t>
            </a:r>
            <a:r>
              <a:rPr lang="sl-SI" dirty="0"/>
              <a:t>13</a:t>
            </a:r>
            <a:endParaRPr lang="de-AT" dirty="0"/>
          </a:p>
          <a:p>
            <a:r>
              <a:rPr lang="sl-SI" dirty="0"/>
              <a:t>		V poročilu so prikazani le odgovori, na katere je odgovorilo vsaj </a:t>
            </a:r>
            <a:r>
              <a:rPr lang="en-US" dirty="0"/>
              <a:t>2</a:t>
            </a:r>
            <a:r>
              <a:rPr lang="sl-SI" dirty="0"/>
              <a:t>0 anketiranih. </a:t>
            </a:r>
            <a:br>
              <a:rPr lang="de-AT" dirty="0"/>
            </a:br>
            <a:r>
              <a:rPr lang="sl-SI" dirty="0"/>
              <a:t>		</a:t>
            </a:r>
            <a:r>
              <a:rPr lang="de-AT" dirty="0" err="1"/>
              <a:t>Rezultati</a:t>
            </a:r>
            <a:r>
              <a:rPr lang="de-AT" dirty="0"/>
              <a:t> na </a:t>
            </a:r>
            <a:r>
              <a:rPr lang="de-AT" dirty="0" err="1"/>
              <a:t>vzorcu</a:t>
            </a:r>
            <a:r>
              <a:rPr lang="de-AT" dirty="0"/>
              <a:t> do N=100 so </a:t>
            </a:r>
            <a:r>
              <a:rPr lang="de-AT" dirty="0" err="1"/>
              <a:t>zgolj</a:t>
            </a:r>
            <a:r>
              <a:rPr lang="de-AT" dirty="0"/>
              <a:t> </a:t>
            </a:r>
            <a:r>
              <a:rPr lang="de-AT" dirty="0" err="1"/>
              <a:t>informativne</a:t>
            </a:r>
            <a:r>
              <a:rPr lang="de-AT" dirty="0"/>
              <a:t> </a:t>
            </a:r>
            <a:r>
              <a:rPr lang="de-AT" dirty="0" err="1"/>
              <a:t>narave</a:t>
            </a:r>
            <a:r>
              <a:rPr lang="de-AT" dirty="0"/>
              <a:t> in </a:t>
            </a:r>
            <a:r>
              <a:rPr lang="de-AT" dirty="0" err="1"/>
              <a:t>niso</a:t>
            </a:r>
            <a:r>
              <a:rPr lang="de-AT" dirty="0"/>
              <a:t> </a:t>
            </a:r>
            <a:r>
              <a:rPr lang="de-AT" dirty="0" err="1"/>
              <a:t>statistično</a:t>
            </a:r>
            <a:r>
              <a:rPr lang="de-AT" dirty="0"/>
              <a:t> </a:t>
            </a:r>
            <a:r>
              <a:rPr lang="de-AT" dirty="0" err="1"/>
              <a:t>zanesljivi</a:t>
            </a:r>
            <a:r>
              <a:rPr lang="de-AT" dirty="0"/>
              <a:t>. </a:t>
            </a:r>
          </a:p>
          <a:p>
            <a:r>
              <a:rPr lang="de-AT" dirty="0" err="1"/>
              <a:t>Vzorčenje</a:t>
            </a:r>
            <a:r>
              <a:rPr lang="sl-SI" dirty="0"/>
              <a:t>: 		</a:t>
            </a:r>
            <a:r>
              <a:rPr lang="de-AT" dirty="0" err="1"/>
              <a:t>Uporabljeno</a:t>
            </a:r>
            <a:r>
              <a:rPr lang="de-AT" dirty="0"/>
              <a:t> je </a:t>
            </a:r>
            <a:r>
              <a:rPr lang="de-AT" dirty="0" err="1"/>
              <a:t>bilo</a:t>
            </a:r>
            <a:r>
              <a:rPr lang="de-AT" dirty="0"/>
              <a:t> </a:t>
            </a:r>
            <a:r>
              <a:rPr lang="de-AT" dirty="0" err="1"/>
              <a:t>proporcionalno</a:t>
            </a:r>
            <a:r>
              <a:rPr lang="de-AT" dirty="0"/>
              <a:t> </a:t>
            </a:r>
            <a:r>
              <a:rPr lang="de-AT" dirty="0" err="1"/>
              <a:t>stratificirano</a:t>
            </a:r>
            <a:r>
              <a:rPr lang="de-AT" dirty="0"/>
              <a:t> </a:t>
            </a:r>
            <a:r>
              <a:rPr lang="de-AT" dirty="0" err="1"/>
              <a:t>vzorčenje</a:t>
            </a:r>
            <a:r>
              <a:rPr lang="de-AT" dirty="0"/>
              <a:t> </a:t>
            </a:r>
            <a:r>
              <a:rPr lang="de-AT" dirty="0" err="1"/>
              <a:t>znotraj</a:t>
            </a:r>
            <a:r>
              <a:rPr lang="de-AT" dirty="0"/>
              <a:t> </a:t>
            </a:r>
            <a:r>
              <a:rPr lang="de-AT" dirty="0" err="1"/>
              <a:t>spletnega</a:t>
            </a:r>
            <a:r>
              <a:rPr lang="de-AT" dirty="0"/>
              <a:t> </a:t>
            </a:r>
            <a:r>
              <a:rPr lang="de-AT" dirty="0" err="1"/>
              <a:t>panela</a:t>
            </a:r>
            <a:r>
              <a:rPr lang="de-AT" dirty="0"/>
              <a:t>.</a:t>
            </a:r>
          </a:p>
          <a:p>
            <a:r>
              <a:rPr lang="sl-SI" dirty="0"/>
              <a:t>Interval zaupanja: 	U</a:t>
            </a:r>
            <a:r>
              <a:rPr lang="de-AT" dirty="0" err="1"/>
              <a:t>porabljena</a:t>
            </a:r>
            <a:r>
              <a:rPr lang="de-AT" dirty="0"/>
              <a:t> </a:t>
            </a:r>
            <a:r>
              <a:rPr lang="de-AT" dirty="0" err="1"/>
              <a:t>stopnja</a:t>
            </a:r>
            <a:r>
              <a:rPr lang="de-AT" dirty="0"/>
              <a:t> </a:t>
            </a:r>
            <a:r>
              <a:rPr lang="de-AT" dirty="0" err="1"/>
              <a:t>verjetnosti</a:t>
            </a:r>
            <a:r>
              <a:rPr lang="de-AT" dirty="0"/>
              <a:t> </a:t>
            </a:r>
            <a:r>
              <a:rPr lang="sl-SI" dirty="0"/>
              <a:t>je </a:t>
            </a:r>
            <a:r>
              <a:rPr lang="de-AT" dirty="0"/>
              <a:t>95%.  </a:t>
            </a:r>
            <a:endParaRPr lang="sl-SI" dirty="0"/>
          </a:p>
          <a:p>
            <a:r>
              <a:rPr lang="de-AT" dirty="0" err="1"/>
              <a:t>Vzorčni</a:t>
            </a:r>
            <a:r>
              <a:rPr lang="de-AT" dirty="0"/>
              <a:t> </a:t>
            </a:r>
            <a:r>
              <a:rPr lang="de-AT" dirty="0" err="1"/>
              <a:t>okvi</a:t>
            </a:r>
            <a:r>
              <a:rPr lang="sl-SI" dirty="0"/>
              <a:t>r: 	</a:t>
            </a:r>
            <a:r>
              <a:rPr lang="de-AT" dirty="0" err="1"/>
              <a:t>Oseba</a:t>
            </a:r>
            <a:r>
              <a:rPr lang="de-AT" dirty="0"/>
              <a:t> v </a:t>
            </a:r>
            <a:r>
              <a:rPr lang="de-AT" dirty="0" err="1"/>
              <a:t>gospodinjstvu</a:t>
            </a:r>
            <a:r>
              <a:rPr lang="de-AT" dirty="0"/>
              <a:t> v </a:t>
            </a:r>
            <a:r>
              <a:rPr lang="de-AT" dirty="0" err="1"/>
              <a:t>starosti</a:t>
            </a:r>
            <a:r>
              <a:rPr lang="de-AT" dirty="0"/>
              <a:t> </a:t>
            </a:r>
            <a:r>
              <a:rPr lang="de-AT" dirty="0" err="1"/>
              <a:t>od</a:t>
            </a:r>
            <a:r>
              <a:rPr lang="de-AT" dirty="0"/>
              <a:t> 18 do 75 </a:t>
            </a:r>
            <a:r>
              <a:rPr lang="de-AT" dirty="0" err="1"/>
              <a:t>let</a:t>
            </a:r>
            <a:r>
              <a:rPr lang="de-AT" dirty="0"/>
              <a:t>, </a:t>
            </a:r>
            <a:r>
              <a:rPr lang="de-AT" dirty="0" err="1"/>
              <a:t>ki</a:t>
            </a:r>
            <a:r>
              <a:rPr lang="de-AT" dirty="0"/>
              <a:t> je </a:t>
            </a:r>
            <a:r>
              <a:rPr lang="de-AT" dirty="0" err="1"/>
              <a:t>vodja</a:t>
            </a:r>
            <a:r>
              <a:rPr lang="de-AT" dirty="0"/>
              <a:t> </a:t>
            </a:r>
            <a:r>
              <a:rPr lang="de-AT" dirty="0" err="1"/>
              <a:t>gospodinjstva</a:t>
            </a:r>
            <a:r>
              <a:rPr lang="de-AT" dirty="0"/>
              <a:t> </a:t>
            </a:r>
            <a:br>
              <a:rPr lang="sl-SI" dirty="0"/>
            </a:br>
            <a:r>
              <a:rPr lang="sl-SI" dirty="0"/>
              <a:t>		</a:t>
            </a:r>
            <a:r>
              <a:rPr lang="de-AT" dirty="0"/>
              <a:t>(se </a:t>
            </a:r>
            <a:r>
              <a:rPr lang="de-AT" dirty="0" err="1"/>
              <a:t>odloča</a:t>
            </a:r>
            <a:r>
              <a:rPr lang="de-AT" dirty="0"/>
              <a:t> </a:t>
            </a:r>
            <a:r>
              <a:rPr lang="de-AT" dirty="0" err="1"/>
              <a:t>ali</a:t>
            </a:r>
            <a:r>
              <a:rPr lang="de-AT" dirty="0"/>
              <a:t> </a:t>
            </a:r>
            <a:r>
              <a:rPr lang="de-AT" dirty="0" err="1"/>
              <a:t>soodloča</a:t>
            </a:r>
            <a:r>
              <a:rPr lang="de-AT" dirty="0"/>
              <a:t> o </a:t>
            </a:r>
            <a:r>
              <a:rPr lang="de-AT" dirty="0" err="1"/>
              <a:t>načinu</a:t>
            </a:r>
            <a:r>
              <a:rPr lang="de-AT" dirty="0"/>
              <a:t> </a:t>
            </a:r>
            <a:r>
              <a:rPr lang="de-AT" dirty="0" err="1"/>
              <a:t>ogrevanja</a:t>
            </a:r>
            <a:r>
              <a:rPr lang="de-AT" dirty="0"/>
              <a:t>, </a:t>
            </a:r>
            <a:r>
              <a:rPr lang="de-AT" dirty="0" err="1"/>
              <a:t>uporablja</a:t>
            </a:r>
            <a:r>
              <a:rPr lang="de-AT" dirty="0"/>
              <a:t> </a:t>
            </a:r>
            <a:r>
              <a:rPr lang="de-AT" dirty="0" err="1"/>
              <a:t>energetske</a:t>
            </a:r>
            <a:r>
              <a:rPr lang="de-AT" dirty="0"/>
              <a:t> </a:t>
            </a:r>
            <a:r>
              <a:rPr lang="de-AT" dirty="0" err="1"/>
              <a:t>naprave</a:t>
            </a:r>
            <a:r>
              <a:rPr lang="de-AT" dirty="0"/>
              <a:t> in</a:t>
            </a:r>
            <a:endParaRPr lang="sl-SI" dirty="0"/>
          </a:p>
          <a:p>
            <a:r>
              <a:rPr lang="sl-SI" dirty="0"/>
              <a:t>		</a:t>
            </a:r>
            <a:r>
              <a:rPr lang="de-AT" dirty="0"/>
              <a:t>je </a:t>
            </a:r>
            <a:r>
              <a:rPr lang="de-AT" dirty="0" err="1"/>
              <a:t>najbolje</a:t>
            </a:r>
            <a:r>
              <a:rPr lang="de-AT" dirty="0"/>
              <a:t> </a:t>
            </a:r>
            <a:r>
              <a:rPr lang="de-AT" dirty="0" err="1"/>
              <a:t>seznanjena</a:t>
            </a:r>
            <a:r>
              <a:rPr lang="de-AT" dirty="0"/>
              <a:t> z </a:t>
            </a:r>
            <a:r>
              <a:rPr lang="de-AT" dirty="0" err="1"/>
              <a:t>njihovo</a:t>
            </a:r>
            <a:r>
              <a:rPr lang="de-AT" dirty="0"/>
              <a:t> </a:t>
            </a:r>
            <a:r>
              <a:rPr lang="de-AT" dirty="0" err="1"/>
              <a:t>porabo</a:t>
            </a:r>
            <a:r>
              <a:rPr lang="de-AT" dirty="0"/>
              <a:t>). </a:t>
            </a:r>
            <a:br>
              <a:rPr lang="sl-SI" dirty="0"/>
            </a:br>
            <a:r>
              <a:rPr lang="sl-SI" dirty="0"/>
              <a:t>		</a:t>
            </a:r>
            <a:r>
              <a:rPr lang="de-AT" dirty="0" err="1"/>
              <a:t>Pri</a:t>
            </a:r>
            <a:r>
              <a:rPr lang="de-AT" dirty="0"/>
              <a:t> </a:t>
            </a:r>
            <a:r>
              <a:rPr lang="de-AT" dirty="0" err="1"/>
              <a:t>odgovorih</a:t>
            </a:r>
            <a:r>
              <a:rPr lang="de-AT" dirty="0"/>
              <a:t> so </a:t>
            </a:r>
            <a:r>
              <a:rPr lang="de-AT" dirty="0" err="1"/>
              <a:t>lahko</a:t>
            </a:r>
            <a:r>
              <a:rPr lang="de-AT" dirty="0"/>
              <a:t> </a:t>
            </a:r>
            <a:r>
              <a:rPr lang="de-AT" dirty="0" err="1"/>
              <a:t>pomagali</a:t>
            </a:r>
            <a:r>
              <a:rPr lang="de-AT" dirty="0"/>
              <a:t> </a:t>
            </a:r>
            <a:r>
              <a:rPr lang="de-AT" dirty="0" err="1"/>
              <a:t>tudi</a:t>
            </a:r>
            <a:r>
              <a:rPr lang="de-AT" dirty="0"/>
              <a:t> </a:t>
            </a:r>
            <a:r>
              <a:rPr lang="de-AT" dirty="0" err="1"/>
              <a:t>drugi</a:t>
            </a:r>
            <a:r>
              <a:rPr lang="de-AT" dirty="0"/>
              <a:t> </a:t>
            </a:r>
            <a:r>
              <a:rPr lang="de-AT" dirty="0" err="1"/>
              <a:t>člani</a:t>
            </a:r>
            <a:r>
              <a:rPr lang="de-AT" dirty="0"/>
              <a:t> </a:t>
            </a:r>
            <a:r>
              <a:rPr lang="de-AT" dirty="0" err="1"/>
              <a:t>gospodinjstva</a:t>
            </a:r>
            <a:r>
              <a:rPr lang="de-AT" dirty="0"/>
              <a:t>.</a:t>
            </a:r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5439AD-BDD6-08C5-DF43-6AC0A728269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5192234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D1267-7CEF-D6F6-58BB-EFFFD819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R</a:t>
            </a:r>
            <a:r>
              <a:rPr lang="sl-SI" dirty="0"/>
              <a:t>EPREZENTATIVNOST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AD6AEA-27C2-DC59-E0BD-F8B6C40D9A9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AT" dirty="0" err="1"/>
              <a:t>Priprava</a:t>
            </a:r>
            <a:r>
              <a:rPr lang="de-AT" dirty="0"/>
              <a:t> </a:t>
            </a:r>
            <a:r>
              <a:rPr lang="de-AT" dirty="0" err="1"/>
              <a:t>vzorca</a:t>
            </a:r>
            <a:r>
              <a:rPr lang="de-AT" dirty="0"/>
              <a:t> s </a:t>
            </a:r>
            <a:r>
              <a:rPr lang="de-AT" dirty="0" err="1"/>
              <a:t>strani</a:t>
            </a:r>
            <a:r>
              <a:rPr lang="de-AT" dirty="0"/>
              <a:t> </a:t>
            </a:r>
            <a:r>
              <a:rPr lang="de-AT" dirty="0" err="1"/>
              <a:t>Statističnega</a:t>
            </a:r>
            <a:r>
              <a:rPr lang="de-AT" dirty="0"/>
              <a:t> </a:t>
            </a:r>
            <a:r>
              <a:rPr lang="de-AT" dirty="0" err="1"/>
              <a:t>urada</a:t>
            </a:r>
            <a:r>
              <a:rPr lang="de-AT" dirty="0"/>
              <a:t> </a:t>
            </a:r>
            <a:r>
              <a:rPr lang="de-AT" dirty="0" err="1"/>
              <a:t>Republike</a:t>
            </a:r>
            <a:r>
              <a:rPr lang="de-AT" dirty="0"/>
              <a:t> </a:t>
            </a:r>
            <a:r>
              <a:rPr lang="de-AT" dirty="0" err="1"/>
              <a:t>Slovenije</a:t>
            </a:r>
            <a:r>
              <a:rPr lang="de-AT" dirty="0"/>
              <a:t> (SURS) </a:t>
            </a:r>
            <a:r>
              <a:rPr lang="de-AT" dirty="0" err="1"/>
              <a:t>zagotavlja</a:t>
            </a:r>
            <a:r>
              <a:rPr lang="de-AT" dirty="0"/>
              <a:t> </a:t>
            </a:r>
            <a:r>
              <a:rPr lang="de-AT" dirty="0" err="1"/>
              <a:t>statistično</a:t>
            </a:r>
            <a:r>
              <a:rPr lang="de-AT" dirty="0"/>
              <a:t> </a:t>
            </a:r>
            <a:r>
              <a:rPr lang="de-AT" dirty="0" err="1"/>
              <a:t>značilnost</a:t>
            </a:r>
            <a:r>
              <a:rPr lang="de-AT" dirty="0"/>
              <a:t> </a:t>
            </a:r>
            <a:r>
              <a:rPr lang="de-AT" dirty="0" err="1"/>
              <a:t>rezultatov</a:t>
            </a:r>
            <a:r>
              <a:rPr lang="de-AT" dirty="0"/>
              <a:t>.</a:t>
            </a:r>
          </a:p>
          <a:p>
            <a:r>
              <a:rPr lang="de-AT" dirty="0" err="1"/>
              <a:t>Podatki</a:t>
            </a:r>
            <a:r>
              <a:rPr lang="de-AT" dirty="0"/>
              <a:t> so </a:t>
            </a:r>
            <a:r>
              <a:rPr lang="de-AT" dirty="0" err="1"/>
              <a:t>uteženi</a:t>
            </a:r>
            <a:r>
              <a:rPr lang="de-AT" dirty="0"/>
              <a:t> in </a:t>
            </a:r>
            <a:r>
              <a:rPr lang="de-AT" dirty="0" err="1"/>
              <a:t>reprezentativni</a:t>
            </a:r>
            <a:r>
              <a:rPr lang="de-AT" dirty="0"/>
              <a:t> </a:t>
            </a:r>
            <a:r>
              <a:rPr lang="de-AT" dirty="0" err="1"/>
              <a:t>po</a:t>
            </a:r>
            <a:r>
              <a:rPr lang="de-AT" dirty="0"/>
              <a:t> </a:t>
            </a:r>
            <a:r>
              <a:rPr lang="de-AT" dirty="0" err="1"/>
              <a:t>naslednjih</a:t>
            </a:r>
            <a:r>
              <a:rPr lang="de-AT" dirty="0"/>
              <a:t> </a:t>
            </a:r>
            <a:r>
              <a:rPr lang="de-AT" dirty="0" err="1"/>
              <a:t>lastnostih</a:t>
            </a:r>
            <a:r>
              <a:rPr lang="de-A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število</a:t>
            </a:r>
            <a:r>
              <a:rPr lang="de-AT" dirty="0"/>
              <a:t> </a:t>
            </a:r>
            <a:r>
              <a:rPr lang="de-AT" dirty="0" err="1"/>
              <a:t>članov</a:t>
            </a:r>
            <a:r>
              <a:rPr lang="de-AT" dirty="0"/>
              <a:t> </a:t>
            </a:r>
            <a:r>
              <a:rPr lang="de-AT" dirty="0" err="1"/>
              <a:t>gospodinjstva</a:t>
            </a:r>
            <a:r>
              <a:rPr lang="de-AT" dirty="0"/>
              <a:t>; </a:t>
            </a:r>
            <a:r>
              <a:rPr lang="de-AT" dirty="0" err="1"/>
              <a:t>vir</a:t>
            </a:r>
            <a:r>
              <a:rPr lang="de-AT" dirty="0"/>
              <a:t> </a:t>
            </a:r>
            <a:r>
              <a:rPr lang="de-AT" dirty="0" err="1"/>
              <a:t>podatkov</a:t>
            </a:r>
            <a:r>
              <a:rPr lang="de-AT" dirty="0"/>
              <a:t>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populacijo</a:t>
            </a:r>
            <a:r>
              <a:rPr lang="de-AT" dirty="0"/>
              <a:t>: SURS, </a:t>
            </a:r>
            <a:r>
              <a:rPr lang="de-AT" dirty="0" err="1"/>
              <a:t>Registrski</a:t>
            </a:r>
            <a:r>
              <a:rPr lang="de-AT" dirty="0"/>
              <a:t> </a:t>
            </a:r>
            <a:r>
              <a:rPr lang="de-AT" dirty="0" err="1"/>
              <a:t>popis</a:t>
            </a:r>
            <a:r>
              <a:rPr lang="de-AT" dirty="0"/>
              <a:t> </a:t>
            </a:r>
            <a:r>
              <a:rPr lang="de-AT" dirty="0" err="1"/>
              <a:t>prebivalstva</a:t>
            </a:r>
            <a:r>
              <a:rPr lang="de-AT" dirty="0"/>
              <a:t> 20</a:t>
            </a:r>
            <a:r>
              <a:rPr lang="sl-SI" dirty="0"/>
              <a:t>21</a:t>
            </a:r>
            <a:r>
              <a:rPr lang="de-AT" dirty="0"/>
              <a:t>; 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tip</a:t>
            </a:r>
            <a:r>
              <a:rPr lang="de-AT" dirty="0"/>
              <a:t> </a:t>
            </a:r>
            <a:r>
              <a:rPr lang="de-AT" dirty="0" err="1"/>
              <a:t>naselja</a:t>
            </a:r>
            <a:r>
              <a:rPr lang="de-AT" dirty="0"/>
              <a:t>; </a:t>
            </a:r>
            <a:r>
              <a:rPr lang="de-AT" dirty="0" err="1"/>
              <a:t>vir</a:t>
            </a:r>
            <a:r>
              <a:rPr lang="de-AT" dirty="0"/>
              <a:t> </a:t>
            </a:r>
            <a:r>
              <a:rPr lang="de-AT" dirty="0" err="1"/>
              <a:t>podatkov</a:t>
            </a:r>
            <a:r>
              <a:rPr lang="de-AT" dirty="0"/>
              <a:t>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populacijo</a:t>
            </a:r>
            <a:r>
              <a:rPr lang="de-AT" dirty="0"/>
              <a:t>: SURS, </a:t>
            </a:r>
            <a:r>
              <a:rPr lang="de-AT" dirty="0" err="1"/>
              <a:t>Registrski</a:t>
            </a:r>
            <a:r>
              <a:rPr lang="de-AT" dirty="0"/>
              <a:t> </a:t>
            </a:r>
            <a:r>
              <a:rPr lang="de-AT" dirty="0" err="1"/>
              <a:t>popis</a:t>
            </a:r>
            <a:r>
              <a:rPr lang="de-AT" dirty="0"/>
              <a:t> </a:t>
            </a:r>
            <a:r>
              <a:rPr lang="de-AT" dirty="0" err="1"/>
              <a:t>prebivalstva</a:t>
            </a:r>
            <a:r>
              <a:rPr lang="de-AT" dirty="0"/>
              <a:t> 20</a:t>
            </a:r>
            <a:r>
              <a:rPr lang="sl-SI" dirty="0"/>
              <a:t>2</a:t>
            </a:r>
            <a:r>
              <a:rPr lang="de-AT" dirty="0"/>
              <a:t>1; 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regija</a:t>
            </a:r>
            <a:r>
              <a:rPr lang="de-AT" dirty="0"/>
              <a:t>; </a:t>
            </a:r>
            <a:r>
              <a:rPr lang="de-AT" dirty="0" err="1"/>
              <a:t>vir</a:t>
            </a:r>
            <a:r>
              <a:rPr lang="de-AT" dirty="0"/>
              <a:t> </a:t>
            </a:r>
            <a:r>
              <a:rPr lang="de-AT" dirty="0" err="1"/>
              <a:t>podatkov</a:t>
            </a:r>
            <a:r>
              <a:rPr lang="de-AT" dirty="0"/>
              <a:t>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populacijo</a:t>
            </a:r>
            <a:r>
              <a:rPr lang="de-AT" dirty="0"/>
              <a:t>: SURS, </a:t>
            </a:r>
            <a:r>
              <a:rPr lang="de-AT" dirty="0" err="1"/>
              <a:t>Registrski</a:t>
            </a:r>
            <a:r>
              <a:rPr lang="de-AT" dirty="0"/>
              <a:t> </a:t>
            </a:r>
            <a:r>
              <a:rPr lang="de-AT" dirty="0" err="1"/>
              <a:t>popis</a:t>
            </a:r>
            <a:r>
              <a:rPr lang="de-AT" dirty="0"/>
              <a:t> </a:t>
            </a:r>
            <a:r>
              <a:rPr lang="de-AT" dirty="0" err="1"/>
              <a:t>prebivalstva</a:t>
            </a:r>
            <a:r>
              <a:rPr lang="de-AT" dirty="0"/>
              <a:t> 20</a:t>
            </a:r>
            <a:r>
              <a:rPr lang="sl-SI" dirty="0"/>
              <a:t>21</a:t>
            </a:r>
            <a:r>
              <a:rPr lang="de-AT" dirty="0"/>
              <a:t>; </a:t>
            </a:r>
            <a:endParaRPr lang="sl-SI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tip</a:t>
            </a:r>
            <a:r>
              <a:rPr lang="de-AT" dirty="0"/>
              <a:t> </a:t>
            </a:r>
            <a:r>
              <a:rPr lang="de-AT" dirty="0" err="1"/>
              <a:t>stavbe</a:t>
            </a:r>
            <a:r>
              <a:rPr lang="de-AT" dirty="0"/>
              <a:t>, </a:t>
            </a:r>
            <a:r>
              <a:rPr lang="de-AT" dirty="0" err="1"/>
              <a:t>klasificiran</a:t>
            </a:r>
            <a:r>
              <a:rPr lang="de-AT" dirty="0"/>
              <a:t> </a:t>
            </a:r>
            <a:r>
              <a:rPr lang="de-AT" dirty="0" err="1"/>
              <a:t>glede</a:t>
            </a:r>
            <a:r>
              <a:rPr lang="de-AT" dirty="0"/>
              <a:t> na </a:t>
            </a:r>
            <a:r>
              <a:rPr lang="de-AT" dirty="0" err="1"/>
              <a:t>število</a:t>
            </a:r>
            <a:r>
              <a:rPr lang="de-AT" dirty="0"/>
              <a:t> </a:t>
            </a:r>
            <a:r>
              <a:rPr lang="de-AT" dirty="0" err="1"/>
              <a:t>stanovanj</a:t>
            </a:r>
            <a:r>
              <a:rPr lang="de-AT" dirty="0"/>
              <a:t>, SURS, </a:t>
            </a:r>
            <a:r>
              <a:rPr lang="de-AT" dirty="0" err="1"/>
              <a:t>Registrski</a:t>
            </a:r>
            <a:r>
              <a:rPr lang="de-AT" dirty="0"/>
              <a:t> </a:t>
            </a:r>
            <a:r>
              <a:rPr lang="de-AT" dirty="0" err="1"/>
              <a:t>popis</a:t>
            </a:r>
            <a:r>
              <a:rPr lang="de-AT" dirty="0"/>
              <a:t> </a:t>
            </a:r>
            <a:r>
              <a:rPr lang="de-AT" dirty="0" err="1"/>
              <a:t>prebivalstva</a:t>
            </a:r>
            <a:r>
              <a:rPr lang="de-AT" dirty="0"/>
              <a:t> 20</a:t>
            </a:r>
            <a:r>
              <a:rPr lang="sl-SI" dirty="0"/>
              <a:t>18</a:t>
            </a:r>
            <a:r>
              <a:rPr lang="de-AT" dirty="0"/>
              <a:t>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D999FAF-2D1F-1DB9-F567-6BD85805686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191858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D1267-7CEF-D6F6-58BB-EFFFD819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STRUKTURA VZORCA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F2C9F1-19F9-A67A-A803-DE104D467AE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AT" smtClean="0"/>
              <a:pPr/>
              <a:t>12</a:t>
            </a:fld>
            <a:endParaRPr lang="de-AT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D5AF9F7-3DF7-EABF-3695-B130DE7DA620}"/>
              </a:ext>
            </a:extLst>
          </p:cNvPr>
          <p:cNvGraphicFramePr>
            <a:graphicFrameLocks noGrp="1"/>
          </p:cNvGraphicFramePr>
          <p:nvPr/>
        </p:nvGraphicFramePr>
        <p:xfrm>
          <a:off x="449264" y="1331999"/>
          <a:ext cx="7427914" cy="4755980"/>
        </p:xfrm>
        <a:graphic>
          <a:graphicData uri="http://schemas.openxmlformats.org/drawingml/2006/table">
            <a:tbl>
              <a:tblPr/>
              <a:tblGrid>
                <a:gridCol w="2665165">
                  <a:extLst>
                    <a:ext uri="{9D8B030D-6E8A-4147-A177-3AD203B41FA5}">
                      <a16:colId xmlns:a16="http://schemas.microsoft.com/office/drawing/2014/main" val="4043877056"/>
                    </a:ext>
                  </a:extLst>
                </a:gridCol>
                <a:gridCol w="2270325">
                  <a:extLst>
                    <a:ext uri="{9D8B030D-6E8A-4147-A177-3AD203B41FA5}">
                      <a16:colId xmlns:a16="http://schemas.microsoft.com/office/drawing/2014/main" val="515536987"/>
                    </a:ext>
                  </a:extLst>
                </a:gridCol>
                <a:gridCol w="1246212">
                  <a:extLst>
                    <a:ext uri="{9D8B030D-6E8A-4147-A177-3AD203B41FA5}">
                      <a16:colId xmlns:a16="http://schemas.microsoft.com/office/drawing/2014/main" val="3408168955"/>
                    </a:ext>
                  </a:extLst>
                </a:gridCol>
                <a:gridCol w="1246212">
                  <a:extLst>
                    <a:ext uri="{9D8B030D-6E8A-4147-A177-3AD203B41FA5}">
                      <a16:colId xmlns:a16="http://schemas.microsoft.com/office/drawing/2014/main" val="125851860"/>
                    </a:ext>
                  </a:extLst>
                </a:gridCol>
              </a:tblGrid>
              <a:tr h="237799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spremenljivka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kategorije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numerus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delež [%]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620911"/>
                  </a:ext>
                </a:extLst>
              </a:tr>
              <a:tr h="237799">
                <a:tc rowSpan="6"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Dohodek</a:t>
                      </a:r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gospodinjstva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 vključno 690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041542"/>
                  </a:ext>
                </a:extLst>
              </a:tr>
              <a:tr h="2377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 691 do vključno 1.380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662701"/>
                  </a:ext>
                </a:extLst>
              </a:tr>
              <a:tr h="2377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 1381 do vključno 2.070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177629"/>
                  </a:ext>
                </a:extLst>
              </a:tr>
              <a:tr h="2377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od 2071 do </a:t>
                      </a:r>
                      <a:r>
                        <a:rPr lang="pl-P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vključno</a:t>
                      </a:r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2.760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159490"/>
                  </a:ext>
                </a:extLst>
              </a:tr>
              <a:tr h="2377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nad 2.761 EUR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045811"/>
                  </a:ext>
                </a:extLst>
              </a:tr>
              <a:tr h="2377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 </a:t>
                      </a:r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vem</a:t>
                      </a:r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/ </a:t>
                      </a:r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b.o</a:t>
                      </a:r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844388"/>
                  </a:ext>
                </a:extLst>
              </a:tr>
              <a:tr h="237799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Število članov gospodinjstva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ali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8035013"/>
                  </a:ext>
                </a:extLst>
              </a:tr>
              <a:tr h="2377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ali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08335"/>
                  </a:ext>
                </a:extLst>
              </a:tr>
              <a:tr h="2377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</a:t>
                      </a:r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ali</a:t>
                      </a:r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več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191553"/>
                  </a:ext>
                </a:extLst>
              </a:tr>
              <a:tr h="237799">
                <a:tc rowSpan="5"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Število otrok do 18 let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nobeden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967409"/>
                  </a:ext>
                </a:extLst>
              </a:tr>
              <a:tr h="2377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eden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209422"/>
                  </a:ext>
                </a:extLst>
              </a:tr>
              <a:tr h="2377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dva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272471"/>
                  </a:ext>
                </a:extLst>
              </a:tr>
              <a:tr h="2377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tri ali več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805536"/>
                  </a:ext>
                </a:extLst>
              </a:tr>
              <a:tr h="2377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b.o.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316474"/>
                  </a:ext>
                </a:extLst>
              </a:tr>
              <a:tr h="237799">
                <a:tc rowSpan="5"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Zakonski stan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samski-a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4308597"/>
                  </a:ext>
                </a:extLst>
              </a:tr>
              <a:tr h="2377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poročen-a, izvenzakonska zveza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716456"/>
                  </a:ext>
                </a:extLst>
              </a:tr>
              <a:tr h="2377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ločen-a, živi ločeno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399876"/>
                  </a:ext>
                </a:extLst>
              </a:tr>
              <a:tr h="2377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vdova, vdovec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049331"/>
                  </a:ext>
                </a:extLst>
              </a:tr>
              <a:tr h="237799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b.o.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2653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67487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D1267-7CEF-D6F6-58BB-EFFFD819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STRUKTURA VZORCA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0FCF22-955E-E075-35C9-8DFDCB4695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AT" smtClean="0"/>
              <a:pPr/>
              <a:t>13</a:t>
            </a:fld>
            <a:endParaRPr lang="de-AT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D0BAFD9-4CF6-5098-1E1C-96DC1C2980BF}"/>
              </a:ext>
            </a:extLst>
          </p:cNvPr>
          <p:cNvGraphicFramePr>
            <a:graphicFrameLocks noGrp="1"/>
          </p:cNvGraphicFramePr>
          <p:nvPr/>
        </p:nvGraphicFramePr>
        <p:xfrm>
          <a:off x="449263" y="1332000"/>
          <a:ext cx="7427913" cy="3444536"/>
        </p:xfrm>
        <a:graphic>
          <a:graphicData uri="http://schemas.openxmlformats.org/drawingml/2006/table">
            <a:tbl>
              <a:tblPr/>
              <a:tblGrid>
                <a:gridCol w="2677396">
                  <a:extLst>
                    <a:ext uri="{9D8B030D-6E8A-4147-A177-3AD203B41FA5}">
                      <a16:colId xmlns:a16="http://schemas.microsoft.com/office/drawing/2014/main" val="2982770363"/>
                    </a:ext>
                  </a:extLst>
                </a:gridCol>
                <a:gridCol w="2280744">
                  <a:extLst>
                    <a:ext uri="{9D8B030D-6E8A-4147-A177-3AD203B41FA5}">
                      <a16:colId xmlns:a16="http://schemas.microsoft.com/office/drawing/2014/main" val="2428066368"/>
                    </a:ext>
                  </a:extLst>
                </a:gridCol>
                <a:gridCol w="1217843">
                  <a:extLst>
                    <a:ext uri="{9D8B030D-6E8A-4147-A177-3AD203B41FA5}">
                      <a16:colId xmlns:a16="http://schemas.microsoft.com/office/drawing/2014/main" val="617085171"/>
                    </a:ext>
                  </a:extLst>
                </a:gridCol>
                <a:gridCol w="1251930">
                  <a:extLst>
                    <a:ext uri="{9D8B030D-6E8A-4147-A177-3AD203B41FA5}">
                      <a16:colId xmlns:a16="http://schemas.microsoft.com/office/drawing/2014/main" val="428499058"/>
                    </a:ext>
                  </a:extLst>
                </a:gridCol>
              </a:tblGrid>
              <a:tr h="329676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spremenljivka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kategorije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numerus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delež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165435"/>
                  </a:ext>
                </a:extLst>
              </a:tr>
              <a:tr h="23873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Imajo</a:t>
                      </a:r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popoldansko</a:t>
                      </a:r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obrt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1392667"/>
                  </a:ext>
                </a:extLst>
              </a:tr>
              <a:tr h="23873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023343"/>
                  </a:ext>
                </a:extLst>
              </a:tr>
              <a:tr h="23873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b.o</a:t>
                      </a:r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510622"/>
                  </a:ext>
                </a:extLst>
              </a:tr>
              <a:tr h="238730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Imajo kmetijsko dejavnost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5997598"/>
                  </a:ext>
                </a:extLst>
              </a:tr>
              <a:tr h="23873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903530"/>
                  </a:ext>
                </a:extLst>
              </a:tr>
              <a:tr h="23873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b.o.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093519"/>
                  </a:ext>
                </a:extLst>
              </a:tr>
              <a:tr h="22736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 stavbe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Enodružinska hiša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71429"/>
                  </a:ext>
                </a:extLst>
              </a:tr>
              <a:tr h="261467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Večstanovanjska stavba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770618"/>
                  </a:ext>
                </a:extLst>
              </a:tr>
              <a:tr h="238730">
                <a:tc rowSpan="5"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Tip naselja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n-NO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Naselja manj kot 2.000 oseb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351875"/>
                  </a:ext>
                </a:extLst>
              </a:tr>
              <a:tr h="23873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Ljubljana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19260"/>
                  </a:ext>
                </a:extLst>
              </a:tr>
              <a:tr h="23873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Maribor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7216227"/>
                  </a:ext>
                </a:extLst>
              </a:tr>
              <a:tr h="23873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Naselja nad 10.000 oseb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897999"/>
                  </a:ext>
                </a:extLst>
              </a:tr>
              <a:tr h="23873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Naselja od 2.000 do 10.000 oseb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69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87703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D1267-7CEF-D6F6-58BB-EFFFD819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STRUKTURA VZORCA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7E77DE-A367-ADA6-2A39-6869D8047F4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AT" smtClean="0"/>
              <a:pPr/>
              <a:t>14</a:t>
            </a:fld>
            <a:endParaRPr lang="de-AT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61A1DA5-E4ED-10EB-3C0B-5E439113CFBF}"/>
              </a:ext>
            </a:extLst>
          </p:cNvPr>
          <p:cNvGraphicFramePr>
            <a:graphicFrameLocks noGrp="1"/>
          </p:cNvGraphicFramePr>
          <p:nvPr/>
        </p:nvGraphicFramePr>
        <p:xfrm>
          <a:off x="540000" y="1349998"/>
          <a:ext cx="7427916" cy="3775460"/>
        </p:xfrm>
        <a:graphic>
          <a:graphicData uri="http://schemas.openxmlformats.org/drawingml/2006/table">
            <a:tbl>
              <a:tblPr/>
              <a:tblGrid>
                <a:gridCol w="2677397">
                  <a:extLst>
                    <a:ext uri="{9D8B030D-6E8A-4147-A177-3AD203B41FA5}">
                      <a16:colId xmlns:a16="http://schemas.microsoft.com/office/drawing/2014/main" val="3551089360"/>
                    </a:ext>
                  </a:extLst>
                </a:gridCol>
                <a:gridCol w="2280745">
                  <a:extLst>
                    <a:ext uri="{9D8B030D-6E8A-4147-A177-3AD203B41FA5}">
                      <a16:colId xmlns:a16="http://schemas.microsoft.com/office/drawing/2014/main" val="4221984987"/>
                    </a:ext>
                  </a:extLst>
                </a:gridCol>
                <a:gridCol w="1217843">
                  <a:extLst>
                    <a:ext uri="{9D8B030D-6E8A-4147-A177-3AD203B41FA5}">
                      <a16:colId xmlns:a16="http://schemas.microsoft.com/office/drawing/2014/main" val="3274651724"/>
                    </a:ext>
                  </a:extLst>
                </a:gridCol>
                <a:gridCol w="1251931">
                  <a:extLst>
                    <a:ext uri="{9D8B030D-6E8A-4147-A177-3AD203B41FA5}">
                      <a16:colId xmlns:a16="http://schemas.microsoft.com/office/drawing/2014/main" val="3718625252"/>
                    </a:ext>
                  </a:extLst>
                </a:gridCol>
              </a:tblGrid>
              <a:tr h="290420"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spremenljivka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kategorije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delež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214374"/>
                  </a:ext>
                </a:extLst>
              </a:tr>
              <a:tr h="290420">
                <a:tc rowSpan="12"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Regija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Pomurska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4792673"/>
                  </a:ext>
                </a:extLst>
              </a:tr>
              <a:tr h="2904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Podravska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98754"/>
                  </a:ext>
                </a:extLst>
              </a:tr>
              <a:tr h="2904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Koroška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426028"/>
                  </a:ext>
                </a:extLst>
              </a:tr>
              <a:tr h="2904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Savinjska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2862795"/>
                  </a:ext>
                </a:extLst>
              </a:tr>
              <a:tr h="2904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Zasavska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9306775"/>
                  </a:ext>
                </a:extLst>
              </a:tr>
              <a:tr h="2904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Spodnjeposavska</a:t>
                      </a:r>
                      <a:endParaRPr lang="de-AT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688253"/>
                  </a:ext>
                </a:extLst>
              </a:tr>
              <a:tr h="2904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Jugovzhodna Slovenija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0116263"/>
                  </a:ext>
                </a:extLst>
              </a:tr>
              <a:tr h="2904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Osrednjeslovenska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19397"/>
                  </a:ext>
                </a:extLst>
              </a:tr>
              <a:tr h="2904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Gorenjska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9172174"/>
                  </a:ext>
                </a:extLst>
              </a:tr>
              <a:tr h="2904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Notranjsko-kraška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902269"/>
                  </a:ext>
                </a:extLst>
              </a:tr>
              <a:tr h="2904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Goriška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0521871"/>
                  </a:ext>
                </a:extLst>
              </a:tr>
              <a:tr h="290420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Obalno-kraška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824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21643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A2690A4-2786-4311-C9E4-E87554CA3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43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9D1267-7CEF-D6F6-58BB-EFFFD819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PRIKAZ REZULTATOV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7F3F83D-3DD7-E642-473B-62BE0DEB826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057078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D1267-7CEF-D6F6-58BB-EFFFD819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INTERVAL ZAUPANJA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AD6AEA-27C2-DC59-E0BD-F8B6C40D9A9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sl-SI" dirty="0"/>
              <a:t>P</a:t>
            </a:r>
            <a:r>
              <a:rPr lang="de-AT" dirty="0" err="1"/>
              <a:t>odatki</a:t>
            </a:r>
            <a:r>
              <a:rPr lang="de-AT" dirty="0"/>
              <a:t>, </a:t>
            </a:r>
            <a:r>
              <a:rPr lang="de-AT" dirty="0" err="1"/>
              <a:t>predstavljeni</a:t>
            </a:r>
            <a:r>
              <a:rPr lang="de-AT" dirty="0"/>
              <a:t> v </a:t>
            </a:r>
            <a:r>
              <a:rPr lang="de-AT" dirty="0" err="1"/>
              <a:t>poročilu</a:t>
            </a:r>
            <a:r>
              <a:rPr lang="de-AT" dirty="0"/>
              <a:t>, </a:t>
            </a:r>
            <a:r>
              <a:rPr lang="de-AT" dirty="0" err="1"/>
              <a:t>prikazujejo</a:t>
            </a:r>
            <a:r>
              <a:rPr lang="de-AT" dirty="0"/>
              <a:t> </a:t>
            </a:r>
            <a:r>
              <a:rPr lang="de-AT" dirty="0" err="1"/>
              <a:t>oceno</a:t>
            </a:r>
            <a:r>
              <a:rPr lang="de-AT" dirty="0"/>
              <a:t> </a:t>
            </a:r>
            <a:r>
              <a:rPr lang="de-AT" dirty="0" err="1"/>
              <a:t>dejanskega</a:t>
            </a:r>
            <a:r>
              <a:rPr lang="de-AT" dirty="0"/>
              <a:t> </a:t>
            </a:r>
            <a:r>
              <a:rPr lang="de-AT" dirty="0" err="1"/>
              <a:t>stanja</a:t>
            </a:r>
            <a:r>
              <a:rPr lang="de-AT" dirty="0"/>
              <a:t>,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katerega</a:t>
            </a:r>
            <a:r>
              <a:rPr lang="de-AT" dirty="0"/>
              <a:t> </a:t>
            </a:r>
            <a:r>
              <a:rPr lang="de-AT" dirty="0" err="1"/>
              <a:t>velja</a:t>
            </a:r>
            <a:r>
              <a:rPr lang="de-AT" dirty="0"/>
              <a:t> </a:t>
            </a:r>
            <a:r>
              <a:rPr lang="de-AT" dirty="0" err="1"/>
              <a:t>določen</a:t>
            </a:r>
            <a:r>
              <a:rPr lang="de-AT" dirty="0"/>
              <a:t> </a:t>
            </a:r>
            <a:r>
              <a:rPr lang="de-AT" dirty="0" err="1"/>
              <a:t>interval</a:t>
            </a:r>
            <a:r>
              <a:rPr lang="de-AT" dirty="0"/>
              <a:t> </a:t>
            </a:r>
            <a:r>
              <a:rPr lang="de-AT" dirty="0" err="1"/>
              <a:t>zaupanja</a:t>
            </a:r>
            <a:r>
              <a:rPr lang="de-AT" dirty="0"/>
              <a:t>. </a:t>
            </a:r>
            <a:r>
              <a:rPr lang="de-AT" dirty="0" err="1"/>
              <a:t>Interval</a:t>
            </a:r>
            <a:r>
              <a:rPr lang="de-AT" dirty="0"/>
              <a:t> </a:t>
            </a:r>
            <a:r>
              <a:rPr lang="de-AT" dirty="0" err="1"/>
              <a:t>zaupanja</a:t>
            </a:r>
            <a:r>
              <a:rPr lang="de-AT" dirty="0"/>
              <a:t> je </a:t>
            </a:r>
            <a:r>
              <a:rPr lang="de-AT" dirty="0" err="1"/>
              <a:t>interval</a:t>
            </a:r>
            <a:r>
              <a:rPr lang="de-AT" dirty="0"/>
              <a:t>, </a:t>
            </a:r>
            <a:r>
              <a:rPr lang="de-AT" dirty="0" err="1"/>
              <a:t>ki</a:t>
            </a:r>
            <a:r>
              <a:rPr lang="de-AT" dirty="0"/>
              <a:t> </a:t>
            </a:r>
            <a:r>
              <a:rPr lang="de-AT" dirty="0" err="1"/>
              <a:t>glede</a:t>
            </a:r>
            <a:r>
              <a:rPr lang="de-AT" dirty="0"/>
              <a:t> na </a:t>
            </a:r>
            <a:r>
              <a:rPr lang="de-AT" dirty="0" err="1"/>
              <a:t>velikost</a:t>
            </a:r>
            <a:r>
              <a:rPr lang="de-AT" dirty="0"/>
              <a:t> </a:t>
            </a:r>
            <a:r>
              <a:rPr lang="de-AT" dirty="0" err="1"/>
              <a:t>vzorca</a:t>
            </a:r>
            <a:r>
              <a:rPr lang="de-AT" dirty="0"/>
              <a:t> </a:t>
            </a:r>
            <a:r>
              <a:rPr lang="de-AT" dirty="0" err="1"/>
              <a:t>določa</a:t>
            </a:r>
            <a:r>
              <a:rPr lang="de-AT" dirty="0"/>
              <a:t> </a:t>
            </a:r>
            <a:r>
              <a:rPr lang="de-AT" dirty="0" err="1"/>
              <a:t>spodnjo</a:t>
            </a:r>
            <a:r>
              <a:rPr lang="de-AT" dirty="0"/>
              <a:t> in </a:t>
            </a:r>
            <a:r>
              <a:rPr lang="de-AT" dirty="0" err="1"/>
              <a:t>zgornjo</a:t>
            </a:r>
            <a:r>
              <a:rPr lang="de-AT" dirty="0"/>
              <a:t> </a:t>
            </a:r>
            <a:r>
              <a:rPr lang="de-AT" dirty="0" err="1"/>
              <a:t>mejo</a:t>
            </a:r>
            <a:r>
              <a:rPr lang="de-AT" dirty="0"/>
              <a:t>, </a:t>
            </a:r>
            <a:r>
              <a:rPr lang="de-AT" dirty="0" err="1"/>
              <a:t>znotraj</a:t>
            </a:r>
            <a:r>
              <a:rPr lang="de-AT" dirty="0"/>
              <a:t> </a:t>
            </a:r>
            <a:r>
              <a:rPr lang="de-AT" dirty="0" err="1"/>
              <a:t>katere</a:t>
            </a:r>
            <a:r>
              <a:rPr lang="de-AT" dirty="0"/>
              <a:t> se </a:t>
            </a:r>
            <a:r>
              <a:rPr lang="de-AT" dirty="0" err="1"/>
              <a:t>giblje</a:t>
            </a:r>
            <a:r>
              <a:rPr lang="de-AT" dirty="0"/>
              <a:t> </a:t>
            </a:r>
            <a:r>
              <a:rPr lang="de-AT" dirty="0" err="1"/>
              <a:t>izmerjeni</a:t>
            </a:r>
            <a:r>
              <a:rPr lang="de-AT" dirty="0"/>
              <a:t> </a:t>
            </a:r>
            <a:r>
              <a:rPr lang="de-AT" dirty="0" err="1"/>
              <a:t>podatek</a:t>
            </a:r>
            <a:r>
              <a:rPr lang="de-AT" dirty="0"/>
              <a:t> ob </a:t>
            </a:r>
            <a:r>
              <a:rPr lang="de-AT" dirty="0" err="1"/>
              <a:t>določeni</a:t>
            </a:r>
            <a:r>
              <a:rPr lang="de-AT" dirty="0"/>
              <a:t> </a:t>
            </a:r>
            <a:r>
              <a:rPr lang="de-AT" dirty="0" err="1"/>
              <a:t>stopnji</a:t>
            </a:r>
            <a:r>
              <a:rPr lang="de-AT" dirty="0"/>
              <a:t> </a:t>
            </a:r>
            <a:r>
              <a:rPr lang="de-AT" dirty="0" err="1"/>
              <a:t>verjetnosti</a:t>
            </a:r>
            <a:r>
              <a:rPr lang="de-AT" dirty="0"/>
              <a:t>. V </a:t>
            </a:r>
            <a:r>
              <a:rPr lang="de-AT" dirty="0" err="1"/>
              <a:t>primeru</a:t>
            </a:r>
            <a:r>
              <a:rPr lang="de-AT" dirty="0"/>
              <a:t> </a:t>
            </a:r>
            <a:r>
              <a:rPr lang="de-AT" dirty="0" err="1"/>
              <a:t>raziskave</a:t>
            </a:r>
            <a:r>
              <a:rPr lang="de-AT" dirty="0"/>
              <a:t> REUS je </a:t>
            </a:r>
            <a:r>
              <a:rPr lang="de-AT" dirty="0" err="1"/>
              <a:t>uporabljena</a:t>
            </a:r>
            <a:r>
              <a:rPr lang="de-AT" dirty="0"/>
              <a:t> </a:t>
            </a:r>
            <a:r>
              <a:rPr lang="de-AT" dirty="0" err="1"/>
              <a:t>stopnja</a:t>
            </a:r>
            <a:r>
              <a:rPr lang="de-AT" dirty="0"/>
              <a:t> </a:t>
            </a:r>
            <a:r>
              <a:rPr lang="de-AT" dirty="0" err="1"/>
              <a:t>verjetnosti</a:t>
            </a:r>
            <a:r>
              <a:rPr lang="de-AT" dirty="0"/>
              <a:t> 95%. 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A20AF5-BE10-B76D-BCFB-F753BC16371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AT" smtClean="0"/>
              <a:pPr/>
              <a:t>16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1360835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9D1267-7CEF-D6F6-58BB-EFFFD819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PRIMERJAVA PODATKOV 20</a:t>
            </a:r>
            <a:r>
              <a:rPr lang="sl-SI" dirty="0"/>
              <a:t>22</a:t>
            </a:r>
            <a:r>
              <a:rPr lang="it-IT" dirty="0"/>
              <a:t> IN 201</a:t>
            </a:r>
            <a:r>
              <a:rPr lang="sl-SI" dirty="0"/>
              <a:t>9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AD6AEA-27C2-DC59-E0BD-F8B6C40D9A9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AT" dirty="0" err="1"/>
              <a:t>Podatki</a:t>
            </a:r>
            <a:r>
              <a:rPr lang="de-AT" dirty="0"/>
              <a:t> </a:t>
            </a:r>
            <a:r>
              <a:rPr lang="de-AT" dirty="0" err="1"/>
              <a:t>pridobljeni</a:t>
            </a:r>
            <a:r>
              <a:rPr lang="de-AT" dirty="0"/>
              <a:t> v </a:t>
            </a:r>
            <a:r>
              <a:rPr lang="de-AT" dirty="0" err="1"/>
              <a:t>letu</a:t>
            </a:r>
            <a:r>
              <a:rPr lang="de-AT" dirty="0"/>
              <a:t> </a:t>
            </a:r>
            <a:r>
              <a:rPr lang="sl-SI" dirty="0"/>
              <a:t>2022</a:t>
            </a:r>
            <a:r>
              <a:rPr lang="de-AT" dirty="0"/>
              <a:t> so </a:t>
            </a:r>
            <a:r>
              <a:rPr lang="de-AT" dirty="0" err="1"/>
              <a:t>primerljivi</a:t>
            </a:r>
            <a:r>
              <a:rPr lang="de-AT" dirty="0"/>
              <a:t> s </a:t>
            </a:r>
            <a:r>
              <a:rPr lang="de-AT" dirty="0" err="1"/>
              <a:t>podatki</a:t>
            </a:r>
            <a:r>
              <a:rPr lang="de-AT" dirty="0"/>
              <a:t> </a:t>
            </a:r>
            <a:r>
              <a:rPr lang="de-AT" dirty="0" err="1"/>
              <a:t>pridobljenimi</a:t>
            </a:r>
            <a:r>
              <a:rPr lang="de-AT" dirty="0"/>
              <a:t> </a:t>
            </a:r>
            <a:r>
              <a:rPr lang="de-AT" dirty="0" err="1"/>
              <a:t>leta</a:t>
            </a:r>
            <a:r>
              <a:rPr lang="de-AT" dirty="0"/>
              <a:t> 20</a:t>
            </a:r>
            <a:r>
              <a:rPr lang="sl-SI" dirty="0"/>
              <a:t>19</a:t>
            </a:r>
            <a:r>
              <a:rPr lang="de-AT" dirty="0"/>
              <a:t> v </a:t>
            </a:r>
            <a:r>
              <a:rPr lang="de-AT" dirty="0" err="1"/>
              <a:t>tistih</a:t>
            </a:r>
            <a:r>
              <a:rPr lang="de-AT" dirty="0"/>
              <a:t> </a:t>
            </a:r>
            <a:r>
              <a:rPr lang="de-AT" dirty="0" err="1"/>
              <a:t>primerih</a:t>
            </a:r>
            <a:r>
              <a:rPr lang="de-AT" dirty="0"/>
              <a:t>, </a:t>
            </a:r>
            <a:r>
              <a:rPr lang="de-AT" dirty="0" err="1"/>
              <a:t>ko</a:t>
            </a:r>
            <a:r>
              <a:rPr lang="de-AT" dirty="0"/>
              <a:t> je </a:t>
            </a:r>
            <a:r>
              <a:rPr lang="de-AT" dirty="0" err="1"/>
              <a:t>podatek</a:t>
            </a:r>
            <a:r>
              <a:rPr lang="de-AT" dirty="0"/>
              <a:t>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leto</a:t>
            </a:r>
            <a:r>
              <a:rPr lang="de-AT" dirty="0"/>
              <a:t> 201</a:t>
            </a:r>
            <a:r>
              <a:rPr lang="sl-SI" dirty="0"/>
              <a:t>9</a:t>
            </a:r>
            <a:r>
              <a:rPr lang="de-AT" dirty="0"/>
              <a:t> </a:t>
            </a:r>
            <a:r>
              <a:rPr lang="de-AT" dirty="0" err="1"/>
              <a:t>prikazan</a:t>
            </a:r>
            <a:r>
              <a:rPr lang="de-AT" dirty="0"/>
              <a:t> </a:t>
            </a:r>
            <a:r>
              <a:rPr lang="sl-SI" dirty="0"/>
              <a:t>iznad ali </a:t>
            </a:r>
            <a:r>
              <a:rPr lang="de-AT" dirty="0" err="1"/>
              <a:t>desno</a:t>
            </a:r>
            <a:r>
              <a:rPr lang="de-AT" dirty="0"/>
              <a:t> </a:t>
            </a:r>
            <a:r>
              <a:rPr lang="de-AT" dirty="0" err="1"/>
              <a:t>od</a:t>
            </a:r>
            <a:r>
              <a:rPr lang="de-AT" dirty="0"/>
              <a:t> </a:t>
            </a:r>
            <a:r>
              <a:rPr lang="de-AT" dirty="0" err="1"/>
              <a:t>grafa</a:t>
            </a:r>
            <a:r>
              <a:rPr lang="de-AT" dirty="0"/>
              <a:t>. </a:t>
            </a:r>
            <a:r>
              <a:rPr lang="de-AT" dirty="0" err="1"/>
              <a:t>Prikazane</a:t>
            </a:r>
            <a:r>
              <a:rPr lang="de-AT" dirty="0"/>
              <a:t> so </a:t>
            </a:r>
            <a:r>
              <a:rPr lang="de-AT" dirty="0" err="1"/>
              <a:t>absolutne</a:t>
            </a:r>
            <a:r>
              <a:rPr lang="de-AT" dirty="0"/>
              <a:t> </a:t>
            </a:r>
            <a:r>
              <a:rPr lang="de-AT" dirty="0" err="1"/>
              <a:t>vrednosti</a:t>
            </a:r>
            <a:r>
              <a:rPr lang="de-AT" dirty="0"/>
              <a:t>. Ko </a:t>
            </a:r>
            <a:r>
              <a:rPr lang="de-AT" dirty="0" err="1"/>
              <a:t>primerjamo</a:t>
            </a:r>
            <a:r>
              <a:rPr lang="de-AT" dirty="0"/>
              <a:t> </a:t>
            </a:r>
            <a:r>
              <a:rPr lang="de-AT" dirty="0" err="1"/>
              <a:t>letošnji</a:t>
            </a:r>
            <a:r>
              <a:rPr lang="de-AT" dirty="0"/>
              <a:t> </a:t>
            </a:r>
            <a:r>
              <a:rPr lang="de-AT" dirty="0" err="1"/>
              <a:t>podatek</a:t>
            </a:r>
            <a:r>
              <a:rPr lang="de-AT" dirty="0"/>
              <a:t> in </a:t>
            </a:r>
            <a:r>
              <a:rPr lang="de-AT" dirty="0" err="1"/>
              <a:t>podatek</a:t>
            </a:r>
            <a:r>
              <a:rPr lang="de-AT" dirty="0"/>
              <a:t> </a:t>
            </a:r>
            <a:r>
              <a:rPr lang="de-AT" dirty="0" err="1"/>
              <a:t>iz</a:t>
            </a:r>
            <a:r>
              <a:rPr lang="de-AT" dirty="0"/>
              <a:t> </a:t>
            </a:r>
            <a:r>
              <a:rPr lang="de-AT" dirty="0" err="1"/>
              <a:t>leta</a:t>
            </a:r>
            <a:r>
              <a:rPr lang="de-AT" dirty="0"/>
              <a:t> 20</a:t>
            </a:r>
            <a:r>
              <a:rPr lang="sl-SI" dirty="0"/>
              <a:t>19</a:t>
            </a:r>
            <a:r>
              <a:rPr lang="de-AT" dirty="0"/>
              <a:t>, je </a:t>
            </a:r>
            <a:r>
              <a:rPr lang="de-AT" dirty="0" err="1"/>
              <a:t>potrebno</a:t>
            </a:r>
            <a:r>
              <a:rPr lang="de-AT" dirty="0"/>
              <a:t> </a:t>
            </a:r>
            <a:r>
              <a:rPr lang="de-AT" dirty="0" err="1"/>
              <a:t>upoštevati</a:t>
            </a:r>
            <a:r>
              <a:rPr lang="de-AT" dirty="0"/>
              <a:t> </a:t>
            </a:r>
            <a:r>
              <a:rPr lang="de-AT" dirty="0" err="1"/>
              <a:t>statistično</a:t>
            </a:r>
            <a:r>
              <a:rPr lang="de-AT" dirty="0"/>
              <a:t> </a:t>
            </a:r>
            <a:r>
              <a:rPr lang="de-AT" dirty="0" err="1"/>
              <a:t>značilno</a:t>
            </a:r>
            <a:r>
              <a:rPr lang="de-AT" dirty="0"/>
              <a:t> </a:t>
            </a:r>
            <a:r>
              <a:rPr lang="de-AT" dirty="0" err="1"/>
              <a:t>razliko</a:t>
            </a:r>
            <a:r>
              <a:rPr lang="de-AT" dirty="0"/>
              <a:t>, </a:t>
            </a:r>
            <a:r>
              <a:rPr lang="de-AT" dirty="0" err="1"/>
              <a:t>saj</a:t>
            </a:r>
            <a:r>
              <a:rPr lang="de-AT" dirty="0"/>
              <a:t> je </a:t>
            </a:r>
            <a:r>
              <a:rPr lang="de-AT" dirty="0" err="1"/>
              <a:t>razlika</a:t>
            </a:r>
            <a:r>
              <a:rPr lang="de-AT" dirty="0"/>
              <a:t> </a:t>
            </a:r>
            <a:r>
              <a:rPr lang="de-AT" dirty="0" err="1"/>
              <a:t>med</a:t>
            </a:r>
            <a:r>
              <a:rPr lang="de-AT" dirty="0"/>
              <a:t> </a:t>
            </a:r>
            <a:r>
              <a:rPr lang="de-AT" dirty="0" err="1"/>
              <a:t>dvema</a:t>
            </a:r>
            <a:r>
              <a:rPr lang="de-AT" dirty="0"/>
              <a:t> </a:t>
            </a:r>
            <a:r>
              <a:rPr lang="de-AT" dirty="0" err="1"/>
              <a:t>podatkoma</a:t>
            </a:r>
            <a:r>
              <a:rPr lang="de-AT" dirty="0"/>
              <a:t> </a:t>
            </a:r>
            <a:r>
              <a:rPr lang="de-AT" dirty="0" err="1"/>
              <a:t>lahko</a:t>
            </a:r>
            <a:r>
              <a:rPr lang="de-AT" dirty="0"/>
              <a:t> </a:t>
            </a:r>
            <a:r>
              <a:rPr lang="de-AT" dirty="0" err="1"/>
              <a:t>posledica</a:t>
            </a:r>
            <a:r>
              <a:rPr lang="de-AT" dirty="0"/>
              <a:t> </a:t>
            </a:r>
            <a:r>
              <a:rPr lang="de-AT" dirty="0" err="1"/>
              <a:t>velikosti</a:t>
            </a:r>
            <a:r>
              <a:rPr lang="de-AT" dirty="0"/>
              <a:t> </a:t>
            </a:r>
            <a:r>
              <a:rPr lang="de-AT" dirty="0" err="1"/>
              <a:t>vzorca</a:t>
            </a:r>
            <a:r>
              <a:rPr lang="de-AT" dirty="0"/>
              <a:t> </a:t>
            </a:r>
            <a:r>
              <a:rPr lang="de-AT" dirty="0" err="1"/>
              <a:t>oziroma</a:t>
            </a:r>
            <a:r>
              <a:rPr lang="de-AT" dirty="0"/>
              <a:t> </a:t>
            </a:r>
            <a:r>
              <a:rPr lang="de-AT" dirty="0" err="1"/>
              <a:t>slučaja</a:t>
            </a:r>
            <a:r>
              <a:rPr lang="de-AT" dirty="0"/>
              <a:t>. </a:t>
            </a:r>
            <a:endParaRPr lang="sl-SI" dirty="0"/>
          </a:p>
          <a:p>
            <a:endParaRPr lang="sl-SI" dirty="0"/>
          </a:p>
          <a:p>
            <a:r>
              <a:rPr lang="de-AT" dirty="0" err="1"/>
              <a:t>Če</a:t>
            </a:r>
            <a:r>
              <a:rPr lang="de-AT" dirty="0"/>
              <a:t> je </a:t>
            </a:r>
            <a:r>
              <a:rPr lang="de-AT" dirty="0" err="1"/>
              <a:t>podatek</a:t>
            </a:r>
            <a:r>
              <a:rPr lang="de-AT" dirty="0"/>
              <a:t> </a:t>
            </a:r>
            <a:r>
              <a:rPr lang="de-AT" dirty="0" err="1"/>
              <a:t>iz</a:t>
            </a:r>
            <a:r>
              <a:rPr lang="de-AT" dirty="0"/>
              <a:t> 201</a:t>
            </a:r>
            <a:r>
              <a:rPr lang="sl-SI" dirty="0"/>
              <a:t>9</a:t>
            </a:r>
            <a:r>
              <a:rPr lang="de-AT" dirty="0"/>
              <a:t> </a:t>
            </a:r>
            <a:r>
              <a:rPr lang="de-AT" dirty="0" err="1"/>
              <a:t>obarvan</a:t>
            </a:r>
            <a:r>
              <a:rPr lang="de-AT" dirty="0"/>
              <a:t> z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>
                <a:solidFill>
                  <a:srgbClr val="FF0000"/>
                </a:solidFill>
              </a:rPr>
              <a:t>rdečo</a:t>
            </a:r>
            <a:r>
              <a:rPr lang="de-AT" dirty="0">
                <a:solidFill>
                  <a:srgbClr val="FF0000"/>
                </a:solidFill>
              </a:rPr>
              <a:t> </a:t>
            </a:r>
            <a:r>
              <a:rPr lang="de-AT" dirty="0" err="1"/>
              <a:t>barvo</a:t>
            </a:r>
            <a:r>
              <a:rPr lang="de-AT" dirty="0"/>
              <a:t>, </a:t>
            </a:r>
            <a:r>
              <a:rPr lang="de-AT" dirty="0" err="1"/>
              <a:t>potem</a:t>
            </a:r>
            <a:r>
              <a:rPr lang="de-AT" dirty="0"/>
              <a:t> </a:t>
            </a:r>
            <a:r>
              <a:rPr lang="de-AT" dirty="0" err="1"/>
              <a:t>lahko</a:t>
            </a:r>
            <a:r>
              <a:rPr lang="de-AT" dirty="0"/>
              <a:t> </a:t>
            </a:r>
            <a:r>
              <a:rPr lang="de-AT" dirty="0" err="1"/>
              <a:t>letošnji</a:t>
            </a:r>
            <a:r>
              <a:rPr lang="de-AT" dirty="0"/>
              <a:t> </a:t>
            </a:r>
            <a:r>
              <a:rPr lang="de-AT" dirty="0" err="1"/>
              <a:t>rezultat</a:t>
            </a:r>
            <a:r>
              <a:rPr lang="de-AT" dirty="0"/>
              <a:t> </a:t>
            </a:r>
            <a:r>
              <a:rPr lang="de-AT" dirty="0" err="1"/>
              <a:t>interpretiramo</a:t>
            </a:r>
            <a:r>
              <a:rPr lang="de-AT" dirty="0"/>
              <a:t> </a:t>
            </a:r>
            <a:r>
              <a:rPr lang="de-AT" dirty="0" err="1"/>
              <a:t>kot</a:t>
            </a:r>
            <a:r>
              <a:rPr lang="de-AT" dirty="0"/>
              <a:t> </a:t>
            </a:r>
            <a:r>
              <a:rPr lang="de-AT" dirty="0" err="1"/>
              <a:t>statistično</a:t>
            </a:r>
            <a:r>
              <a:rPr lang="de-AT" dirty="0"/>
              <a:t> </a:t>
            </a:r>
            <a:r>
              <a:rPr lang="de-AT" dirty="0" err="1"/>
              <a:t>značilen</a:t>
            </a:r>
            <a:r>
              <a:rPr lang="de-AT" dirty="0"/>
              <a:t> </a:t>
            </a:r>
            <a:r>
              <a:rPr lang="de-AT" dirty="0" err="1"/>
              <a:t>padec</a:t>
            </a:r>
            <a:r>
              <a:rPr lang="de-AT" dirty="0"/>
              <a:t> v </a:t>
            </a:r>
            <a:r>
              <a:rPr lang="de-AT" dirty="0" err="1"/>
              <a:t>primerjavi</a:t>
            </a:r>
            <a:r>
              <a:rPr lang="de-AT" dirty="0"/>
              <a:t> z </a:t>
            </a:r>
            <a:r>
              <a:rPr lang="de-AT" dirty="0" err="1"/>
              <a:t>letom</a:t>
            </a:r>
            <a:r>
              <a:rPr lang="de-AT" dirty="0"/>
              <a:t> 201</a:t>
            </a:r>
            <a:r>
              <a:rPr lang="sl-SI" dirty="0"/>
              <a:t>9</a:t>
            </a:r>
            <a:r>
              <a:rPr lang="de-AT" dirty="0"/>
              <a:t>, v </a:t>
            </a:r>
            <a:r>
              <a:rPr lang="de-AT" dirty="0" err="1"/>
              <a:t>kolikor</a:t>
            </a:r>
            <a:r>
              <a:rPr lang="de-AT" dirty="0"/>
              <a:t> </a:t>
            </a:r>
            <a:r>
              <a:rPr lang="de-AT" dirty="0" err="1"/>
              <a:t>pa</a:t>
            </a:r>
            <a:r>
              <a:rPr lang="de-AT" dirty="0"/>
              <a:t> je </a:t>
            </a:r>
            <a:r>
              <a:rPr lang="de-AT" dirty="0" err="1"/>
              <a:t>podatek</a:t>
            </a:r>
            <a:r>
              <a:rPr lang="de-AT" dirty="0"/>
              <a:t> </a:t>
            </a:r>
            <a:r>
              <a:rPr lang="de-AT" dirty="0" err="1"/>
              <a:t>iz</a:t>
            </a:r>
            <a:r>
              <a:rPr lang="de-AT" dirty="0"/>
              <a:t> 201</a:t>
            </a:r>
            <a:r>
              <a:rPr lang="sl-SI" dirty="0"/>
              <a:t>9</a:t>
            </a:r>
            <a:r>
              <a:rPr lang="de-AT" dirty="0"/>
              <a:t> </a:t>
            </a:r>
            <a:r>
              <a:rPr lang="de-AT" dirty="0" err="1"/>
              <a:t>obarvan</a:t>
            </a:r>
            <a:r>
              <a:rPr lang="de-AT" dirty="0"/>
              <a:t> z </a:t>
            </a:r>
            <a:r>
              <a:rPr lang="de-AT" dirty="0" err="1">
                <a:solidFill>
                  <a:schemeClr val="accent3">
                    <a:lumMod val="75000"/>
                  </a:schemeClr>
                </a:solidFill>
              </a:rPr>
              <a:t>zeleno</a:t>
            </a:r>
            <a:r>
              <a:rPr lang="de-AT" dirty="0"/>
              <a:t> </a:t>
            </a:r>
            <a:r>
              <a:rPr lang="de-AT" dirty="0" err="1"/>
              <a:t>barvo</a:t>
            </a:r>
            <a:r>
              <a:rPr lang="de-AT" dirty="0"/>
              <a:t>, </a:t>
            </a:r>
            <a:r>
              <a:rPr lang="de-AT" dirty="0" err="1"/>
              <a:t>lahko</a:t>
            </a:r>
            <a:r>
              <a:rPr lang="de-AT" dirty="0"/>
              <a:t> </a:t>
            </a:r>
            <a:r>
              <a:rPr lang="de-AT" dirty="0" err="1"/>
              <a:t>letošnji</a:t>
            </a:r>
            <a:r>
              <a:rPr lang="de-AT" dirty="0"/>
              <a:t> </a:t>
            </a:r>
            <a:r>
              <a:rPr lang="de-AT" dirty="0" err="1"/>
              <a:t>podatek</a:t>
            </a:r>
            <a:r>
              <a:rPr lang="de-AT" dirty="0"/>
              <a:t> </a:t>
            </a:r>
            <a:r>
              <a:rPr lang="de-AT" dirty="0" err="1"/>
              <a:t>interpretiramo</a:t>
            </a:r>
            <a:r>
              <a:rPr lang="de-AT" dirty="0"/>
              <a:t> </a:t>
            </a:r>
            <a:r>
              <a:rPr lang="de-AT" dirty="0" err="1"/>
              <a:t>kot</a:t>
            </a:r>
            <a:r>
              <a:rPr lang="de-AT" dirty="0"/>
              <a:t> </a:t>
            </a:r>
            <a:r>
              <a:rPr lang="de-AT" dirty="0" err="1"/>
              <a:t>statistično</a:t>
            </a:r>
            <a:r>
              <a:rPr lang="de-AT" dirty="0"/>
              <a:t> </a:t>
            </a:r>
            <a:r>
              <a:rPr lang="de-AT" dirty="0" err="1"/>
              <a:t>značilno</a:t>
            </a:r>
            <a:r>
              <a:rPr lang="de-AT" dirty="0"/>
              <a:t> rast v </a:t>
            </a:r>
            <a:r>
              <a:rPr lang="de-AT" dirty="0" err="1"/>
              <a:t>primerjavi</a:t>
            </a:r>
            <a:r>
              <a:rPr lang="de-AT" dirty="0"/>
              <a:t> z </a:t>
            </a:r>
            <a:r>
              <a:rPr lang="de-AT" dirty="0" err="1"/>
              <a:t>letom</a:t>
            </a:r>
            <a:r>
              <a:rPr lang="de-AT" dirty="0"/>
              <a:t> 201</a:t>
            </a:r>
            <a:r>
              <a:rPr lang="sl-SI" dirty="0"/>
              <a:t>9</a:t>
            </a:r>
            <a:r>
              <a:rPr lang="de-AT" dirty="0"/>
              <a:t>. </a:t>
            </a:r>
            <a:r>
              <a:rPr lang="de-AT" dirty="0" err="1"/>
              <a:t>Če</a:t>
            </a:r>
            <a:r>
              <a:rPr lang="de-AT" dirty="0"/>
              <a:t> </a:t>
            </a:r>
            <a:r>
              <a:rPr lang="de-AT" dirty="0" err="1"/>
              <a:t>razlika</a:t>
            </a:r>
            <a:r>
              <a:rPr lang="de-AT" dirty="0"/>
              <a:t> </a:t>
            </a:r>
            <a:r>
              <a:rPr lang="de-AT" dirty="0" err="1"/>
              <a:t>ni</a:t>
            </a:r>
            <a:r>
              <a:rPr lang="de-AT" dirty="0"/>
              <a:t> </a:t>
            </a:r>
            <a:r>
              <a:rPr lang="de-AT" dirty="0" err="1"/>
              <a:t>statistično</a:t>
            </a:r>
            <a:r>
              <a:rPr lang="de-AT" dirty="0"/>
              <a:t> </a:t>
            </a:r>
            <a:r>
              <a:rPr lang="de-AT" dirty="0" err="1"/>
              <a:t>značilna</a:t>
            </a:r>
            <a:r>
              <a:rPr lang="de-AT" dirty="0"/>
              <a:t>, je </a:t>
            </a:r>
            <a:r>
              <a:rPr lang="de-AT" dirty="0" err="1"/>
              <a:t>podatek</a:t>
            </a:r>
            <a:r>
              <a:rPr lang="de-AT" dirty="0"/>
              <a:t> </a:t>
            </a:r>
            <a:r>
              <a:rPr lang="de-AT" dirty="0" err="1"/>
              <a:t>zapisan</a:t>
            </a:r>
            <a:r>
              <a:rPr lang="de-AT" dirty="0"/>
              <a:t> v </a:t>
            </a:r>
            <a:r>
              <a:rPr lang="de-AT" dirty="0" err="1"/>
              <a:t>sivi</a:t>
            </a:r>
            <a:r>
              <a:rPr lang="de-AT" dirty="0"/>
              <a:t> </a:t>
            </a:r>
            <a:r>
              <a:rPr lang="de-AT" dirty="0" err="1"/>
              <a:t>barvi</a:t>
            </a:r>
            <a:r>
              <a:rPr lang="de-AT" dirty="0"/>
              <a:t>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CB40CC-FB97-4C4A-DE46-BEC485BCDD1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AT" smtClean="0"/>
              <a:pPr/>
              <a:t>17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9626767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A2690A4-2786-4311-C9E4-E87554CA3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43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9D1267-7CEF-D6F6-58BB-EFFFD819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REZULTATI RAZISKAVE REUS GOS 2022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0450266-C70E-4167-B11B-6CCBD88389B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AT" smtClean="0"/>
              <a:pPr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51064552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7465E-90A2-3664-04C9-0EFD51F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POGOSTOST UPORABE JAVNEGA POTNIŠKEGA PREVOZA 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3E7EF6-863A-0FF3-3495-308F3B97646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9262" y="1272604"/>
            <a:ext cx="7427916" cy="772273"/>
          </a:xfrm>
        </p:spPr>
        <p:txBody>
          <a:bodyPr/>
          <a:lstStyle/>
          <a:p>
            <a:r>
              <a:rPr lang="de-AT"/>
              <a:t>Kako pogosto običajno uporabljate javni potniški prevoz?  (N= 1013)</a:t>
            </a:r>
            <a:endParaRPr lang="de-AT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39B1051-91C2-DC7B-BF20-67AC2DC8D81F}"/>
              </a:ext>
            </a:extLst>
          </p:cNvPr>
          <p:cNvGrpSpPr/>
          <p:nvPr/>
        </p:nvGrpSpPr>
        <p:grpSpPr>
          <a:xfrm>
            <a:off x="450000" y="2088000"/>
            <a:ext cx="6551349" cy="2979950"/>
            <a:chOff x="0" y="0"/>
            <a:chExt cx="6551349" cy="2979950"/>
          </a:xfrm>
        </p:grpSpPr>
        <p:graphicFrame>
          <p:nvGraphicFramePr>
            <p:cNvPr id="6" name="Chart1">
              <a:extLst>
                <a:ext uri="{FF2B5EF4-FFF2-40B4-BE49-F238E27FC236}">
                  <a16:creationId xmlns:a16="http://schemas.microsoft.com/office/drawing/2014/main" id="{EFA2B557-6B9B-787C-3627-7C14C580BE45}"/>
                </a:ext>
              </a:extLst>
            </p:cNvPr>
            <p:cNvGraphicFramePr/>
            <p:nvPr/>
          </p:nvGraphicFramePr>
          <p:xfrm>
            <a:off x="0" y="0"/>
            <a:ext cx="5233100" cy="2979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2">
              <a:extLst>
                <a:ext uri="{FF2B5EF4-FFF2-40B4-BE49-F238E27FC236}">
                  <a16:creationId xmlns:a16="http://schemas.microsoft.com/office/drawing/2014/main" id="{5AF630BC-A9D8-F643-CB19-CBEBD54289BA}"/>
                </a:ext>
              </a:extLst>
            </p:cNvPr>
            <p:cNvGraphicFramePr/>
            <p:nvPr/>
          </p:nvGraphicFramePr>
          <p:xfrm>
            <a:off x="2610648" y="0"/>
            <a:ext cx="1355900" cy="2979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3">
              <a:extLst>
                <a:ext uri="{FF2B5EF4-FFF2-40B4-BE49-F238E27FC236}">
                  <a16:creationId xmlns:a16="http://schemas.microsoft.com/office/drawing/2014/main" id="{5B331F58-7013-BCB1-0DB5-14FBC9602986}"/>
                </a:ext>
              </a:extLst>
            </p:cNvPr>
            <p:cNvGraphicFramePr/>
            <p:nvPr/>
          </p:nvGraphicFramePr>
          <p:xfrm>
            <a:off x="3903049" y="0"/>
            <a:ext cx="1355900" cy="2979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4">
              <a:extLst>
                <a:ext uri="{FF2B5EF4-FFF2-40B4-BE49-F238E27FC236}">
                  <a16:creationId xmlns:a16="http://schemas.microsoft.com/office/drawing/2014/main" id="{03691B8B-1803-79C3-4361-FD701C3FDFB4}"/>
                </a:ext>
              </a:extLst>
            </p:cNvPr>
            <p:cNvGraphicFramePr/>
            <p:nvPr/>
          </p:nvGraphicFramePr>
          <p:xfrm>
            <a:off x="5195449" y="0"/>
            <a:ext cx="1355900" cy="2979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1783750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B5C483-FD30-5405-CA98-B7FB07A1B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VSEBINA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274D4B-41E8-E92B-E67F-837A7B9817B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9262" y="1349065"/>
            <a:ext cx="8162078" cy="4886897"/>
          </a:xfrm>
        </p:spPr>
        <p:txBody>
          <a:bodyPr/>
          <a:lstStyle/>
          <a:p>
            <a:r>
              <a:rPr lang="sl-SI" sz="11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 Raziskavi energetske učinkovitosti Slovenije – REUS</a:t>
            </a:r>
            <a:r>
              <a:rPr lang="sl-SI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				3</a:t>
            </a:r>
          </a:p>
          <a:p>
            <a:r>
              <a:rPr lang="sl-SI" sz="11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Metodologija Raziskave REUS in struktura vzorca</a:t>
            </a:r>
            <a:r>
              <a:rPr lang="sl-SI" sz="1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</a:p>
          <a:p>
            <a:r>
              <a:rPr lang="sl-SI" sz="11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Prikaz rezultatov </a:t>
            </a:r>
            <a:endParaRPr lang="sl-SI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l-SI" sz="11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Rezultati raziskave REUS 2022 </a:t>
            </a:r>
            <a:endParaRPr lang="sl-SI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sl-SI" sz="1100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Kontakt</a:t>
            </a:r>
            <a:endParaRPr lang="sl-SI" sz="11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sl-SI" sz="1000" dirty="0"/>
          </a:p>
          <a:p>
            <a:r>
              <a:rPr lang="sl-SI" sz="1000" b="1" dirty="0"/>
              <a:t>        </a:t>
            </a:r>
            <a:r>
              <a:rPr lang="sl-SI" b="1" dirty="0"/>
              <a:t>	</a:t>
            </a:r>
          </a:p>
          <a:p>
            <a:r>
              <a:rPr lang="sl-SI" b="1" dirty="0"/>
              <a:t>      		</a:t>
            </a:r>
          </a:p>
          <a:p>
            <a:endParaRPr lang="de-AT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8D2F50D-3D57-2834-C3E5-C4C3304D7EC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8717825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7465E-90A2-3664-04C9-0EFD51F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ZADNJA UPORABA JAVNEGA POTNIŠKEGA PREVOZA 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3E7EF6-863A-0FF3-3495-308F3B97646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9262" y="1272604"/>
            <a:ext cx="7427916" cy="772273"/>
          </a:xfrm>
        </p:spPr>
        <p:txBody>
          <a:bodyPr/>
          <a:lstStyle/>
          <a:p>
            <a:r>
              <a:rPr lang="de-AT"/>
              <a:t>Kdaj ste nazadnje uporabili javni potniški prevoz?  (N= 684; uporabljajo javni potniški prevoz)</a:t>
            </a:r>
            <a:endParaRPr lang="de-AT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4A064A4-5721-92D4-B290-04EB0D72263C}"/>
              </a:ext>
            </a:extLst>
          </p:cNvPr>
          <p:cNvGrpSpPr/>
          <p:nvPr/>
        </p:nvGrpSpPr>
        <p:grpSpPr>
          <a:xfrm>
            <a:off x="450000" y="2088000"/>
            <a:ext cx="6551349" cy="2296400"/>
            <a:chOff x="0" y="0"/>
            <a:chExt cx="6551349" cy="2296400"/>
          </a:xfrm>
        </p:grpSpPr>
        <p:graphicFrame>
          <p:nvGraphicFramePr>
            <p:cNvPr id="6" name="Chart1">
              <a:extLst>
                <a:ext uri="{FF2B5EF4-FFF2-40B4-BE49-F238E27FC236}">
                  <a16:creationId xmlns:a16="http://schemas.microsoft.com/office/drawing/2014/main" id="{EA2E3B0E-0B70-24AE-1606-E9727662315A}"/>
                </a:ext>
              </a:extLst>
            </p:cNvPr>
            <p:cNvGraphicFramePr/>
            <p:nvPr/>
          </p:nvGraphicFramePr>
          <p:xfrm>
            <a:off x="0" y="0"/>
            <a:ext cx="5233100" cy="2296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2">
              <a:extLst>
                <a:ext uri="{FF2B5EF4-FFF2-40B4-BE49-F238E27FC236}">
                  <a16:creationId xmlns:a16="http://schemas.microsoft.com/office/drawing/2014/main" id="{8D68B2BF-BBFC-D37A-2C06-F64D5B30004D}"/>
                </a:ext>
              </a:extLst>
            </p:cNvPr>
            <p:cNvGraphicFramePr/>
            <p:nvPr/>
          </p:nvGraphicFramePr>
          <p:xfrm>
            <a:off x="2610648" y="0"/>
            <a:ext cx="1355900" cy="2296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3">
              <a:extLst>
                <a:ext uri="{FF2B5EF4-FFF2-40B4-BE49-F238E27FC236}">
                  <a16:creationId xmlns:a16="http://schemas.microsoft.com/office/drawing/2014/main" id="{730D9CA3-77B6-0F31-6A07-769E9E0E6C19}"/>
                </a:ext>
              </a:extLst>
            </p:cNvPr>
            <p:cNvGraphicFramePr/>
            <p:nvPr/>
          </p:nvGraphicFramePr>
          <p:xfrm>
            <a:off x="3903049" y="0"/>
            <a:ext cx="1355900" cy="2296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4">
              <a:extLst>
                <a:ext uri="{FF2B5EF4-FFF2-40B4-BE49-F238E27FC236}">
                  <a16:creationId xmlns:a16="http://schemas.microsoft.com/office/drawing/2014/main" id="{EBC78D29-FF86-CBEB-E27C-17E8881001DA}"/>
                </a:ext>
              </a:extLst>
            </p:cNvPr>
            <p:cNvGraphicFramePr/>
            <p:nvPr/>
          </p:nvGraphicFramePr>
          <p:xfrm>
            <a:off x="5195449" y="0"/>
            <a:ext cx="1355900" cy="2296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49317147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7465E-90A2-3664-04C9-0EFD51F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NAMEN UPORABE JAVNEGA POTNIŠKEGA PREVOZA 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3E7EF6-863A-0FF3-3495-308F3B97646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9262" y="1272604"/>
            <a:ext cx="7427916" cy="772273"/>
          </a:xfrm>
        </p:spPr>
        <p:txBody>
          <a:bodyPr/>
          <a:lstStyle/>
          <a:p>
            <a:r>
              <a:rPr lang="de-AT"/>
              <a:t>S kakšnim namenom ste uporabili javni potniški prevoz nazadnje?  (N= 684; uporabljajo javni potniški prevoz)</a:t>
            </a:r>
            <a:endParaRPr lang="de-AT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56B17DD-AF2F-2E90-311B-53B75B7F165A}"/>
              </a:ext>
            </a:extLst>
          </p:cNvPr>
          <p:cNvGrpSpPr/>
          <p:nvPr/>
        </p:nvGrpSpPr>
        <p:grpSpPr>
          <a:xfrm>
            <a:off x="450000" y="2088000"/>
            <a:ext cx="6551349" cy="3321725"/>
            <a:chOff x="0" y="0"/>
            <a:chExt cx="6551349" cy="3321725"/>
          </a:xfrm>
        </p:grpSpPr>
        <p:graphicFrame>
          <p:nvGraphicFramePr>
            <p:cNvPr id="6" name="Chart1">
              <a:extLst>
                <a:ext uri="{FF2B5EF4-FFF2-40B4-BE49-F238E27FC236}">
                  <a16:creationId xmlns:a16="http://schemas.microsoft.com/office/drawing/2014/main" id="{73A16BB0-9629-DFE9-0E0D-AD121B4F5643}"/>
                </a:ext>
              </a:extLst>
            </p:cNvPr>
            <p:cNvGraphicFramePr/>
            <p:nvPr/>
          </p:nvGraphicFramePr>
          <p:xfrm>
            <a:off x="0" y="0"/>
            <a:ext cx="5233100" cy="3321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2">
              <a:extLst>
                <a:ext uri="{FF2B5EF4-FFF2-40B4-BE49-F238E27FC236}">
                  <a16:creationId xmlns:a16="http://schemas.microsoft.com/office/drawing/2014/main" id="{D48EDB00-046D-B67E-4688-DB8D2DFC2147}"/>
                </a:ext>
              </a:extLst>
            </p:cNvPr>
            <p:cNvGraphicFramePr/>
            <p:nvPr/>
          </p:nvGraphicFramePr>
          <p:xfrm>
            <a:off x="2610648" y="0"/>
            <a:ext cx="1355900" cy="3321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3">
              <a:extLst>
                <a:ext uri="{FF2B5EF4-FFF2-40B4-BE49-F238E27FC236}">
                  <a16:creationId xmlns:a16="http://schemas.microsoft.com/office/drawing/2014/main" id="{E5A800B3-C3BA-6AAA-20AE-C76EABA48209}"/>
                </a:ext>
              </a:extLst>
            </p:cNvPr>
            <p:cNvGraphicFramePr/>
            <p:nvPr/>
          </p:nvGraphicFramePr>
          <p:xfrm>
            <a:off x="3903049" y="0"/>
            <a:ext cx="1355900" cy="3321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4">
              <a:extLst>
                <a:ext uri="{FF2B5EF4-FFF2-40B4-BE49-F238E27FC236}">
                  <a16:creationId xmlns:a16="http://schemas.microsoft.com/office/drawing/2014/main" id="{324C1E9E-5D00-C5CE-FE58-9FB370FA709F}"/>
                </a:ext>
              </a:extLst>
            </p:cNvPr>
            <p:cNvGraphicFramePr/>
            <p:nvPr/>
          </p:nvGraphicFramePr>
          <p:xfrm>
            <a:off x="5195449" y="0"/>
            <a:ext cx="1355900" cy="3321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91044357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7465E-90A2-3664-04C9-0EFD51F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POGOJI ZA UPORABO JAVNEGA POTNIŠKEGA PREVOZA 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3E7EF6-863A-0FF3-3495-308F3B97646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9262" y="1272604"/>
            <a:ext cx="7427916" cy="772273"/>
          </a:xfrm>
        </p:spPr>
        <p:txBody>
          <a:bodyPr/>
          <a:lstStyle/>
          <a:p>
            <a:r>
              <a:rPr lang="de-AT"/>
              <a:t>Pod katerimi pogoji bi bili pripravljeni začeti ali v večji meri uporabljati javni potniški prevoz?  (N= 1013)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F6571E-8BFF-30B8-226E-F797C230C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000" y="5759959"/>
            <a:ext cx="7426800" cy="671320"/>
          </a:xfrm>
        </p:spPr>
        <p:txBody>
          <a:bodyPr/>
          <a:lstStyle/>
          <a:p>
            <a:r>
              <a:rPr lang="de-AT"/>
              <a:t>Anketiranci so lahko navedli več odgovorov, zato je lahko seštevek deležev več kot 100%.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EBDCFDD-B1EF-1F1B-4D49-9F2D01592007}"/>
              </a:ext>
            </a:extLst>
          </p:cNvPr>
          <p:cNvGrpSpPr/>
          <p:nvPr/>
        </p:nvGrpSpPr>
        <p:grpSpPr>
          <a:xfrm>
            <a:off x="450000" y="2088000"/>
            <a:ext cx="6551349" cy="3207800"/>
            <a:chOff x="0" y="0"/>
            <a:chExt cx="6551349" cy="3207800"/>
          </a:xfrm>
        </p:grpSpPr>
        <p:graphicFrame>
          <p:nvGraphicFramePr>
            <p:cNvPr id="6" name="Chart1">
              <a:extLst>
                <a:ext uri="{FF2B5EF4-FFF2-40B4-BE49-F238E27FC236}">
                  <a16:creationId xmlns:a16="http://schemas.microsoft.com/office/drawing/2014/main" id="{96BD58D9-D790-E1E3-22FA-48F043F610A0}"/>
                </a:ext>
              </a:extLst>
            </p:cNvPr>
            <p:cNvGraphicFramePr/>
            <p:nvPr/>
          </p:nvGraphicFramePr>
          <p:xfrm>
            <a:off x="0" y="0"/>
            <a:ext cx="5233100" cy="3207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2">
              <a:extLst>
                <a:ext uri="{FF2B5EF4-FFF2-40B4-BE49-F238E27FC236}">
                  <a16:creationId xmlns:a16="http://schemas.microsoft.com/office/drawing/2014/main" id="{FDD46DBD-04D6-1896-C8A9-DD8CA94A7914}"/>
                </a:ext>
              </a:extLst>
            </p:cNvPr>
            <p:cNvGraphicFramePr/>
            <p:nvPr/>
          </p:nvGraphicFramePr>
          <p:xfrm>
            <a:off x="2610648" y="0"/>
            <a:ext cx="1355900" cy="3207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3">
              <a:extLst>
                <a:ext uri="{FF2B5EF4-FFF2-40B4-BE49-F238E27FC236}">
                  <a16:creationId xmlns:a16="http://schemas.microsoft.com/office/drawing/2014/main" id="{C161A8DC-0828-8F15-E6C2-D34063B14CA4}"/>
                </a:ext>
              </a:extLst>
            </p:cNvPr>
            <p:cNvGraphicFramePr/>
            <p:nvPr/>
          </p:nvGraphicFramePr>
          <p:xfrm>
            <a:off x="3903049" y="0"/>
            <a:ext cx="1355900" cy="3207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4">
              <a:extLst>
                <a:ext uri="{FF2B5EF4-FFF2-40B4-BE49-F238E27FC236}">
                  <a16:creationId xmlns:a16="http://schemas.microsoft.com/office/drawing/2014/main" id="{28E65D20-FF3C-6157-43FE-647ED2841B72}"/>
                </a:ext>
              </a:extLst>
            </p:cNvPr>
            <p:cNvGraphicFramePr/>
            <p:nvPr/>
          </p:nvGraphicFramePr>
          <p:xfrm>
            <a:off x="5195449" y="0"/>
            <a:ext cx="1355900" cy="3207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013221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7465E-90A2-3664-04C9-0EFD51F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STROŠKI MOBILNOSTI  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3E7EF6-863A-0FF3-3495-308F3B97646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9262" y="1272604"/>
            <a:ext cx="7427916" cy="772273"/>
          </a:xfrm>
        </p:spPr>
        <p:txBody>
          <a:bodyPr/>
          <a:lstStyle/>
          <a:p>
            <a:r>
              <a:rPr lang="de-AT"/>
              <a:t>Kakšni so stroški za mobilnost v vašem gospodinjstvu - stroški avtomobila, z gorivom, cestninami, registracijo, zavarovanjem, parkirninami, servisom ter javnega potniškega prometa in drugih potovanj?  (N= 1013)</a:t>
            </a:r>
            <a:endParaRPr lang="de-AT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4861CF6-55B5-BD40-C178-3A6B200D042C}"/>
              </a:ext>
            </a:extLst>
          </p:cNvPr>
          <p:cNvGrpSpPr/>
          <p:nvPr/>
        </p:nvGrpSpPr>
        <p:grpSpPr>
          <a:xfrm>
            <a:off x="450000" y="2088000"/>
            <a:ext cx="6551349" cy="2638175"/>
            <a:chOff x="0" y="0"/>
            <a:chExt cx="6551349" cy="2638175"/>
          </a:xfrm>
        </p:grpSpPr>
        <p:graphicFrame>
          <p:nvGraphicFramePr>
            <p:cNvPr id="6" name="Chart1">
              <a:extLst>
                <a:ext uri="{FF2B5EF4-FFF2-40B4-BE49-F238E27FC236}">
                  <a16:creationId xmlns:a16="http://schemas.microsoft.com/office/drawing/2014/main" id="{10F5BFCB-0EDF-D06B-1935-6849BC2DBFF6}"/>
                </a:ext>
              </a:extLst>
            </p:cNvPr>
            <p:cNvGraphicFramePr/>
            <p:nvPr/>
          </p:nvGraphicFramePr>
          <p:xfrm>
            <a:off x="0" y="0"/>
            <a:ext cx="5233100" cy="2638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2">
              <a:extLst>
                <a:ext uri="{FF2B5EF4-FFF2-40B4-BE49-F238E27FC236}">
                  <a16:creationId xmlns:a16="http://schemas.microsoft.com/office/drawing/2014/main" id="{0A4DA393-058A-F42E-F730-D3D9DC321C80}"/>
                </a:ext>
              </a:extLst>
            </p:cNvPr>
            <p:cNvGraphicFramePr/>
            <p:nvPr/>
          </p:nvGraphicFramePr>
          <p:xfrm>
            <a:off x="2610648" y="0"/>
            <a:ext cx="1355900" cy="2638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3">
              <a:extLst>
                <a:ext uri="{FF2B5EF4-FFF2-40B4-BE49-F238E27FC236}">
                  <a16:creationId xmlns:a16="http://schemas.microsoft.com/office/drawing/2014/main" id="{9BE7A83B-427A-5115-4896-6D2E9266B2B8}"/>
                </a:ext>
              </a:extLst>
            </p:cNvPr>
            <p:cNvGraphicFramePr/>
            <p:nvPr/>
          </p:nvGraphicFramePr>
          <p:xfrm>
            <a:off x="3903049" y="0"/>
            <a:ext cx="1355900" cy="2638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4">
              <a:extLst>
                <a:ext uri="{FF2B5EF4-FFF2-40B4-BE49-F238E27FC236}">
                  <a16:creationId xmlns:a16="http://schemas.microsoft.com/office/drawing/2014/main" id="{461139C9-7BF8-AF99-0C57-BC96596961A3}"/>
                </a:ext>
              </a:extLst>
            </p:cNvPr>
            <p:cNvGraphicFramePr/>
            <p:nvPr/>
          </p:nvGraphicFramePr>
          <p:xfrm>
            <a:off x="5195449" y="0"/>
            <a:ext cx="1355900" cy="2638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1924651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7465E-90A2-3664-04C9-0EFD51F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OBČUTEK PRIKRAJŠANOSTI BREZ OSEBNEGA AVTOMOBILA 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3E7EF6-863A-0FF3-3495-308F3B97646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9262" y="1272604"/>
            <a:ext cx="7427916" cy="772273"/>
          </a:xfrm>
        </p:spPr>
        <p:txBody>
          <a:bodyPr/>
          <a:lstStyle/>
          <a:p>
            <a:r>
              <a:rPr lang="de-AT"/>
              <a:t>Ali bi se brez osebnega avtomobila počutili prikrajšani glede vaše mobilnosti?  (N= 1013)</a:t>
            </a:r>
            <a:endParaRPr lang="de-AT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50740BE-570D-8D81-328C-CABFC4207974}"/>
              </a:ext>
            </a:extLst>
          </p:cNvPr>
          <p:cNvGrpSpPr/>
          <p:nvPr/>
        </p:nvGrpSpPr>
        <p:grpSpPr>
          <a:xfrm>
            <a:off x="450000" y="2088000"/>
            <a:ext cx="6551349" cy="3617475"/>
            <a:chOff x="0" y="0"/>
            <a:chExt cx="6551349" cy="2979950"/>
          </a:xfrm>
        </p:grpSpPr>
        <p:graphicFrame>
          <p:nvGraphicFramePr>
            <p:cNvPr id="6" name="Chart1">
              <a:extLst>
                <a:ext uri="{FF2B5EF4-FFF2-40B4-BE49-F238E27FC236}">
                  <a16:creationId xmlns:a16="http://schemas.microsoft.com/office/drawing/2014/main" id="{4CAA5499-B6C3-0146-BD20-19129660EA50}"/>
                </a:ext>
              </a:extLst>
            </p:cNvPr>
            <p:cNvGraphicFramePr/>
            <p:nvPr/>
          </p:nvGraphicFramePr>
          <p:xfrm>
            <a:off x="0" y="0"/>
            <a:ext cx="5233100" cy="2979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2">
              <a:extLst>
                <a:ext uri="{FF2B5EF4-FFF2-40B4-BE49-F238E27FC236}">
                  <a16:creationId xmlns:a16="http://schemas.microsoft.com/office/drawing/2014/main" id="{652E2B7C-7B00-7E67-9ADF-F6A66A1FA359}"/>
                </a:ext>
              </a:extLst>
            </p:cNvPr>
            <p:cNvGraphicFramePr/>
            <p:nvPr/>
          </p:nvGraphicFramePr>
          <p:xfrm>
            <a:off x="2610648" y="0"/>
            <a:ext cx="1355900" cy="2979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3">
              <a:extLst>
                <a:ext uri="{FF2B5EF4-FFF2-40B4-BE49-F238E27FC236}">
                  <a16:creationId xmlns:a16="http://schemas.microsoft.com/office/drawing/2014/main" id="{B4F49E50-5FD9-B98A-50FE-1945F8D45543}"/>
                </a:ext>
              </a:extLst>
            </p:cNvPr>
            <p:cNvGraphicFramePr/>
            <p:nvPr/>
          </p:nvGraphicFramePr>
          <p:xfrm>
            <a:off x="3903049" y="0"/>
            <a:ext cx="1355900" cy="2979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4">
              <a:extLst>
                <a:ext uri="{FF2B5EF4-FFF2-40B4-BE49-F238E27FC236}">
                  <a16:creationId xmlns:a16="http://schemas.microsoft.com/office/drawing/2014/main" id="{6B9A5749-D6B6-A38E-18A9-A6F2016CF0AE}"/>
                </a:ext>
              </a:extLst>
            </p:cNvPr>
            <p:cNvGraphicFramePr/>
            <p:nvPr/>
          </p:nvGraphicFramePr>
          <p:xfrm>
            <a:off x="5195449" y="0"/>
            <a:ext cx="1355900" cy="2979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89016195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7465E-90A2-3664-04C9-0EFD51F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OBČUTEK PRIKRAJŠANOSTI ZARADI LOKACIJE 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3E7EF6-863A-0FF3-3495-308F3B97646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9262" y="1272604"/>
            <a:ext cx="7427916" cy="772273"/>
          </a:xfrm>
        </p:spPr>
        <p:txBody>
          <a:bodyPr/>
          <a:lstStyle/>
          <a:p>
            <a:r>
              <a:rPr lang="de-AT"/>
              <a:t>Ali se zaradi lokacije bivališča počutite prikrajšane?  (N= 1013)</a:t>
            </a:r>
            <a:endParaRPr lang="de-AT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F6571E-8BFF-30B8-226E-F797C230C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0000" y="5759959"/>
            <a:ext cx="7426800" cy="671320"/>
          </a:xfrm>
        </p:spPr>
        <p:txBody>
          <a:bodyPr/>
          <a:lstStyle/>
          <a:p>
            <a:r>
              <a:rPr lang="de-AT"/>
              <a:t>Anketiranci so lahko navedli več odgovorov, zato je lahko seštevek deležev več kot 100%. 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FD1C55F-8213-DA06-D6AD-F0CB7E9A8118}"/>
              </a:ext>
            </a:extLst>
          </p:cNvPr>
          <p:cNvGrpSpPr/>
          <p:nvPr/>
        </p:nvGrpSpPr>
        <p:grpSpPr>
          <a:xfrm>
            <a:off x="450000" y="2088000"/>
            <a:ext cx="6551349" cy="2638175"/>
            <a:chOff x="0" y="0"/>
            <a:chExt cx="6551349" cy="2638175"/>
          </a:xfrm>
        </p:grpSpPr>
        <p:graphicFrame>
          <p:nvGraphicFramePr>
            <p:cNvPr id="6" name="Chart1">
              <a:extLst>
                <a:ext uri="{FF2B5EF4-FFF2-40B4-BE49-F238E27FC236}">
                  <a16:creationId xmlns:a16="http://schemas.microsoft.com/office/drawing/2014/main" id="{DE9D3BDE-F5A2-15D6-A7C9-28CACC880AE5}"/>
                </a:ext>
              </a:extLst>
            </p:cNvPr>
            <p:cNvGraphicFramePr/>
            <p:nvPr/>
          </p:nvGraphicFramePr>
          <p:xfrm>
            <a:off x="0" y="0"/>
            <a:ext cx="5233100" cy="2638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2">
              <a:extLst>
                <a:ext uri="{FF2B5EF4-FFF2-40B4-BE49-F238E27FC236}">
                  <a16:creationId xmlns:a16="http://schemas.microsoft.com/office/drawing/2014/main" id="{90C234CA-613C-E143-23B5-A154A452933F}"/>
                </a:ext>
              </a:extLst>
            </p:cNvPr>
            <p:cNvGraphicFramePr/>
            <p:nvPr/>
          </p:nvGraphicFramePr>
          <p:xfrm>
            <a:off x="2610648" y="0"/>
            <a:ext cx="1355900" cy="2638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3">
              <a:extLst>
                <a:ext uri="{FF2B5EF4-FFF2-40B4-BE49-F238E27FC236}">
                  <a16:creationId xmlns:a16="http://schemas.microsoft.com/office/drawing/2014/main" id="{E2C1EF54-4C8D-37FA-E419-EF6DD50E4299}"/>
                </a:ext>
              </a:extLst>
            </p:cNvPr>
            <p:cNvGraphicFramePr/>
            <p:nvPr/>
          </p:nvGraphicFramePr>
          <p:xfrm>
            <a:off x="3903049" y="0"/>
            <a:ext cx="1355900" cy="2638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4">
              <a:extLst>
                <a:ext uri="{FF2B5EF4-FFF2-40B4-BE49-F238E27FC236}">
                  <a16:creationId xmlns:a16="http://schemas.microsoft.com/office/drawing/2014/main" id="{A97DD2F1-54A3-BCF5-BBF6-6C0FD16BF633}"/>
                </a:ext>
              </a:extLst>
            </p:cNvPr>
            <p:cNvGraphicFramePr/>
            <p:nvPr/>
          </p:nvGraphicFramePr>
          <p:xfrm>
            <a:off x="5195449" y="0"/>
            <a:ext cx="1355900" cy="2638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594699512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7465E-90A2-3664-04C9-0EFD51F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STROŠEK ZA MOBILNOST KOT RAZLOG ZA MANJ OPRAVLJENIH POTI 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3E7EF6-863A-0FF3-3495-308F3B97646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9262" y="1272604"/>
            <a:ext cx="7427916" cy="772273"/>
          </a:xfrm>
        </p:spPr>
        <p:txBody>
          <a:bodyPr/>
          <a:lstStyle/>
          <a:p>
            <a:r>
              <a:rPr lang="de-AT"/>
              <a:t>Ali gredo člani vašega gospodinjstva zaradi stroškov manjkrat od doma?  (N= 1013)</a:t>
            </a:r>
            <a:endParaRPr lang="de-AT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F36DA46-066D-E053-CEC9-A0F083D1C6B4}"/>
              </a:ext>
            </a:extLst>
          </p:cNvPr>
          <p:cNvGrpSpPr/>
          <p:nvPr/>
        </p:nvGrpSpPr>
        <p:grpSpPr>
          <a:xfrm>
            <a:off x="450000" y="2088000"/>
            <a:ext cx="6551349" cy="1954625"/>
            <a:chOff x="0" y="0"/>
            <a:chExt cx="6551349" cy="1954625"/>
          </a:xfrm>
        </p:grpSpPr>
        <p:graphicFrame>
          <p:nvGraphicFramePr>
            <p:cNvPr id="6" name="Chart1">
              <a:extLst>
                <a:ext uri="{FF2B5EF4-FFF2-40B4-BE49-F238E27FC236}">
                  <a16:creationId xmlns:a16="http://schemas.microsoft.com/office/drawing/2014/main" id="{B97CAC89-F497-FD27-5006-38024B210F19}"/>
                </a:ext>
              </a:extLst>
            </p:cNvPr>
            <p:cNvGraphicFramePr/>
            <p:nvPr/>
          </p:nvGraphicFramePr>
          <p:xfrm>
            <a:off x="0" y="0"/>
            <a:ext cx="5233100" cy="1954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2">
              <a:extLst>
                <a:ext uri="{FF2B5EF4-FFF2-40B4-BE49-F238E27FC236}">
                  <a16:creationId xmlns:a16="http://schemas.microsoft.com/office/drawing/2014/main" id="{74B8BE0C-6B61-BFE5-3B6E-CAE75131C207}"/>
                </a:ext>
              </a:extLst>
            </p:cNvPr>
            <p:cNvGraphicFramePr/>
            <p:nvPr/>
          </p:nvGraphicFramePr>
          <p:xfrm>
            <a:off x="2610648" y="0"/>
            <a:ext cx="1355900" cy="1954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3">
              <a:extLst>
                <a:ext uri="{FF2B5EF4-FFF2-40B4-BE49-F238E27FC236}">
                  <a16:creationId xmlns:a16="http://schemas.microsoft.com/office/drawing/2014/main" id="{2F17D4AE-F346-558D-A6D5-FF7F799AD8C3}"/>
                </a:ext>
              </a:extLst>
            </p:cNvPr>
            <p:cNvGraphicFramePr/>
            <p:nvPr/>
          </p:nvGraphicFramePr>
          <p:xfrm>
            <a:off x="3903049" y="0"/>
            <a:ext cx="1355900" cy="1954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4">
              <a:extLst>
                <a:ext uri="{FF2B5EF4-FFF2-40B4-BE49-F238E27FC236}">
                  <a16:creationId xmlns:a16="http://schemas.microsoft.com/office/drawing/2014/main" id="{E97BC75D-8750-5BBC-0EAF-5CFEA84A5F61}"/>
                </a:ext>
              </a:extLst>
            </p:cNvPr>
            <p:cNvGraphicFramePr/>
            <p:nvPr/>
          </p:nvGraphicFramePr>
          <p:xfrm>
            <a:off x="5195449" y="0"/>
            <a:ext cx="1355900" cy="1954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45848062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7465E-90A2-3664-04C9-0EFD51F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POGOSTOST ZAMENJAVE AVTOMOBILA 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3E7EF6-863A-0FF3-3495-308F3B97646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9262" y="1272604"/>
            <a:ext cx="7427916" cy="772273"/>
          </a:xfrm>
        </p:spPr>
        <p:txBody>
          <a:bodyPr/>
          <a:lstStyle/>
          <a:p>
            <a:r>
              <a:rPr lang="pt-BR"/>
              <a:t>Kako pogosto menjate avtomobil?  (N= 918; menjajo avtomobil na največ do 8 let)</a:t>
            </a:r>
            <a:endParaRPr lang="de-AT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7B54586-6022-FECB-DBA3-092D8AD3F0F5}"/>
              </a:ext>
            </a:extLst>
          </p:cNvPr>
          <p:cNvGrpSpPr/>
          <p:nvPr/>
        </p:nvGrpSpPr>
        <p:grpSpPr>
          <a:xfrm>
            <a:off x="450000" y="2088000"/>
            <a:ext cx="6551349" cy="3321725"/>
            <a:chOff x="0" y="0"/>
            <a:chExt cx="6551349" cy="3321725"/>
          </a:xfrm>
        </p:grpSpPr>
        <p:graphicFrame>
          <p:nvGraphicFramePr>
            <p:cNvPr id="6" name="Chart1">
              <a:extLst>
                <a:ext uri="{FF2B5EF4-FFF2-40B4-BE49-F238E27FC236}">
                  <a16:creationId xmlns:a16="http://schemas.microsoft.com/office/drawing/2014/main" id="{0EA10094-DCF4-5798-B36C-40A1FE56654E}"/>
                </a:ext>
              </a:extLst>
            </p:cNvPr>
            <p:cNvGraphicFramePr/>
            <p:nvPr/>
          </p:nvGraphicFramePr>
          <p:xfrm>
            <a:off x="0" y="0"/>
            <a:ext cx="5233100" cy="3321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2">
              <a:extLst>
                <a:ext uri="{FF2B5EF4-FFF2-40B4-BE49-F238E27FC236}">
                  <a16:creationId xmlns:a16="http://schemas.microsoft.com/office/drawing/2014/main" id="{9E34CB89-E2F1-8B09-A434-4D82ACCD6295}"/>
                </a:ext>
              </a:extLst>
            </p:cNvPr>
            <p:cNvGraphicFramePr/>
            <p:nvPr/>
          </p:nvGraphicFramePr>
          <p:xfrm>
            <a:off x="2610648" y="0"/>
            <a:ext cx="1355900" cy="3321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3">
              <a:extLst>
                <a:ext uri="{FF2B5EF4-FFF2-40B4-BE49-F238E27FC236}">
                  <a16:creationId xmlns:a16="http://schemas.microsoft.com/office/drawing/2014/main" id="{82727B09-A858-C31E-32EA-F55620794F62}"/>
                </a:ext>
              </a:extLst>
            </p:cNvPr>
            <p:cNvGraphicFramePr/>
            <p:nvPr/>
          </p:nvGraphicFramePr>
          <p:xfrm>
            <a:off x="3903049" y="0"/>
            <a:ext cx="1355900" cy="3321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4">
              <a:extLst>
                <a:ext uri="{FF2B5EF4-FFF2-40B4-BE49-F238E27FC236}">
                  <a16:creationId xmlns:a16="http://schemas.microsoft.com/office/drawing/2014/main" id="{88D81F1E-18C2-1F94-FBDA-2682D8F6A0A0}"/>
                </a:ext>
              </a:extLst>
            </p:cNvPr>
            <p:cNvGraphicFramePr/>
            <p:nvPr/>
          </p:nvGraphicFramePr>
          <p:xfrm>
            <a:off x="5195449" y="0"/>
            <a:ext cx="1355900" cy="3321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4042397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7465E-90A2-3664-04C9-0EFD51F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/>
              <a:t>CENA ZADNJEGA AVTOMOBILA 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3E7EF6-863A-0FF3-3495-308F3B97646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9262" y="1272604"/>
            <a:ext cx="7427916" cy="772273"/>
          </a:xfrm>
        </p:spPr>
        <p:txBody>
          <a:bodyPr/>
          <a:lstStyle/>
          <a:p>
            <a:r>
              <a:rPr lang="de-AT"/>
              <a:t>Koliko vas je stal zadnji (rabljen ali nov) avtomobil, ki ste ga kupili?  (N= 918; menjajo avtomobil na največ do 8 let)</a:t>
            </a:r>
            <a:endParaRPr lang="de-AT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DAE5584C-6EB0-7574-2DCB-04C82A804694}"/>
              </a:ext>
            </a:extLst>
          </p:cNvPr>
          <p:cNvGrpSpPr/>
          <p:nvPr/>
        </p:nvGrpSpPr>
        <p:grpSpPr>
          <a:xfrm>
            <a:off x="450000" y="2088000"/>
            <a:ext cx="6551349" cy="3435650"/>
            <a:chOff x="0" y="0"/>
            <a:chExt cx="6551349" cy="3435650"/>
          </a:xfrm>
        </p:grpSpPr>
        <p:graphicFrame>
          <p:nvGraphicFramePr>
            <p:cNvPr id="6" name="Chart1">
              <a:extLst>
                <a:ext uri="{FF2B5EF4-FFF2-40B4-BE49-F238E27FC236}">
                  <a16:creationId xmlns:a16="http://schemas.microsoft.com/office/drawing/2014/main" id="{202B1F11-0EF5-86EA-E93C-BA2E629C9492}"/>
                </a:ext>
              </a:extLst>
            </p:cNvPr>
            <p:cNvGraphicFramePr/>
            <p:nvPr/>
          </p:nvGraphicFramePr>
          <p:xfrm>
            <a:off x="0" y="0"/>
            <a:ext cx="5233100" cy="3435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2">
              <a:extLst>
                <a:ext uri="{FF2B5EF4-FFF2-40B4-BE49-F238E27FC236}">
                  <a16:creationId xmlns:a16="http://schemas.microsoft.com/office/drawing/2014/main" id="{CEDAAF08-EF72-2116-3E98-1AB76F7CAA74}"/>
                </a:ext>
              </a:extLst>
            </p:cNvPr>
            <p:cNvGraphicFramePr/>
            <p:nvPr/>
          </p:nvGraphicFramePr>
          <p:xfrm>
            <a:off x="2610648" y="0"/>
            <a:ext cx="1355900" cy="3435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3">
              <a:extLst>
                <a:ext uri="{FF2B5EF4-FFF2-40B4-BE49-F238E27FC236}">
                  <a16:creationId xmlns:a16="http://schemas.microsoft.com/office/drawing/2014/main" id="{65C62730-80CA-9DCC-9D5B-B92F1266E568}"/>
                </a:ext>
              </a:extLst>
            </p:cNvPr>
            <p:cNvGraphicFramePr/>
            <p:nvPr/>
          </p:nvGraphicFramePr>
          <p:xfrm>
            <a:off x="3903049" y="0"/>
            <a:ext cx="1355900" cy="3435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4">
              <a:extLst>
                <a:ext uri="{FF2B5EF4-FFF2-40B4-BE49-F238E27FC236}">
                  <a16:creationId xmlns:a16="http://schemas.microsoft.com/office/drawing/2014/main" id="{F7DD28DD-0DBA-84D5-ACF7-6B750686698D}"/>
                </a:ext>
              </a:extLst>
            </p:cNvPr>
            <p:cNvGraphicFramePr/>
            <p:nvPr/>
          </p:nvGraphicFramePr>
          <p:xfrm>
            <a:off x="5195449" y="0"/>
            <a:ext cx="1355900" cy="34356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0941168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F7465E-90A2-3664-04C9-0EFD51FA7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OCENA STROŠKA NAKUPA NOVEGA VARČNEJŠEGA/ELEKTRIČNEGA AVTOMOBILA 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3E7EF6-863A-0FF3-3495-308F3B97646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9262" y="1272604"/>
            <a:ext cx="7427916" cy="772273"/>
          </a:xfrm>
        </p:spPr>
        <p:txBody>
          <a:bodyPr/>
          <a:lstStyle/>
          <a:p>
            <a:r>
              <a:rPr lang="de-AT"/>
              <a:t>Ali je nakup novega, varčnejšega/električnega avtomobila za vaše gospodinjstvo (pre)velik strošek?  (N= 1013)</a:t>
            </a:r>
            <a:endParaRPr lang="de-AT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F06D9C0-CA52-7E0D-2AEF-EA06CDD2A27C}"/>
              </a:ext>
            </a:extLst>
          </p:cNvPr>
          <p:cNvGrpSpPr/>
          <p:nvPr/>
        </p:nvGrpSpPr>
        <p:grpSpPr>
          <a:xfrm>
            <a:off x="450000" y="2088000"/>
            <a:ext cx="6551349" cy="2725124"/>
            <a:chOff x="0" y="0"/>
            <a:chExt cx="6551349" cy="1954625"/>
          </a:xfrm>
        </p:grpSpPr>
        <p:graphicFrame>
          <p:nvGraphicFramePr>
            <p:cNvPr id="6" name="Chart1">
              <a:extLst>
                <a:ext uri="{FF2B5EF4-FFF2-40B4-BE49-F238E27FC236}">
                  <a16:creationId xmlns:a16="http://schemas.microsoft.com/office/drawing/2014/main" id="{3904AD0D-E55B-0E8B-3360-7A1C5FFC70E3}"/>
                </a:ext>
              </a:extLst>
            </p:cNvPr>
            <p:cNvGraphicFramePr/>
            <p:nvPr/>
          </p:nvGraphicFramePr>
          <p:xfrm>
            <a:off x="0" y="0"/>
            <a:ext cx="5233100" cy="1954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2">
              <a:extLst>
                <a:ext uri="{FF2B5EF4-FFF2-40B4-BE49-F238E27FC236}">
                  <a16:creationId xmlns:a16="http://schemas.microsoft.com/office/drawing/2014/main" id="{CDBB622E-7966-038A-F2E8-9AABDEDFF1F1}"/>
                </a:ext>
              </a:extLst>
            </p:cNvPr>
            <p:cNvGraphicFramePr/>
            <p:nvPr/>
          </p:nvGraphicFramePr>
          <p:xfrm>
            <a:off x="2610648" y="0"/>
            <a:ext cx="1355900" cy="1954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8" name="Chart3">
              <a:extLst>
                <a:ext uri="{FF2B5EF4-FFF2-40B4-BE49-F238E27FC236}">
                  <a16:creationId xmlns:a16="http://schemas.microsoft.com/office/drawing/2014/main" id="{A2C99864-9C54-0B66-0FD8-0AF958A5AF92}"/>
                </a:ext>
              </a:extLst>
            </p:cNvPr>
            <p:cNvGraphicFramePr/>
            <p:nvPr/>
          </p:nvGraphicFramePr>
          <p:xfrm>
            <a:off x="3903049" y="0"/>
            <a:ext cx="1355900" cy="1954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9" name="Chart4">
              <a:extLst>
                <a:ext uri="{FF2B5EF4-FFF2-40B4-BE49-F238E27FC236}">
                  <a16:creationId xmlns:a16="http://schemas.microsoft.com/office/drawing/2014/main" id="{73DA4BA8-0F10-5A25-0BB3-13BCEE001648}"/>
                </a:ext>
              </a:extLst>
            </p:cNvPr>
            <p:cNvGraphicFramePr/>
            <p:nvPr/>
          </p:nvGraphicFramePr>
          <p:xfrm>
            <a:off x="5195449" y="0"/>
            <a:ext cx="1355900" cy="1954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0309868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1D6696BA-ECAC-3977-CAB1-0BBBDDEE0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43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6F38CED-3C52-2897-B375-A7E666E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262" y="306732"/>
            <a:ext cx="7599363" cy="962244"/>
          </a:xfrm>
        </p:spPr>
        <p:txBody>
          <a:bodyPr/>
          <a:lstStyle/>
          <a:p>
            <a:r>
              <a:rPr lang="en-US" dirty="0"/>
              <a:t>O RAZISKAVI ENERGETSKE U</a:t>
            </a:r>
            <a:r>
              <a:rPr lang="sl-SI" dirty="0"/>
              <a:t>ČINKOVITOSTI SLOVENIJE – REUS </a:t>
            </a:r>
            <a:endParaRPr lang="de-AT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657299-4CC7-5896-6EEF-ED502C89BE8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95448370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A0598-B324-B967-CA0E-3B90B16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KONTAKT</a:t>
            </a:r>
            <a:endParaRPr lang="de-AT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B7A6C76-4518-AA06-D760-996740906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862" y="1733973"/>
            <a:ext cx="3530600" cy="1092200"/>
          </a:xfrm>
          <a:prstGeom prst="rect">
            <a:avLst/>
          </a:prstGeom>
        </p:spPr>
      </p:pic>
      <p:sp>
        <p:nvSpPr>
          <p:cNvPr id="7" name="Rajko Dolinšek…">
            <a:extLst>
              <a:ext uri="{FF2B5EF4-FFF2-40B4-BE49-F238E27FC236}">
                <a16:creationId xmlns:a16="http://schemas.microsoft.com/office/drawing/2014/main" id="{7A288E95-823D-18B3-5F78-B6D9A18C6DA4}"/>
              </a:ext>
            </a:extLst>
          </p:cNvPr>
          <p:cNvSpPr txBox="1"/>
          <p:nvPr/>
        </p:nvSpPr>
        <p:spPr>
          <a:xfrm>
            <a:off x="3414530" y="2968144"/>
            <a:ext cx="4103688" cy="2941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6675" tIns="46675" rIns="46675" bIns="46675">
            <a:spAutoFit/>
          </a:bodyPr>
          <a:lstStyle/>
          <a:p>
            <a:pPr defTabSz="449262">
              <a:lnSpc>
                <a:spcPct val="150000"/>
              </a:lnSpc>
              <a:spcBef>
                <a:spcPts val="300"/>
              </a:spcBef>
              <a:defRPr sz="1600">
                <a:solidFill>
                  <a:srgbClr val="808080"/>
                </a:solidFill>
              </a:defRPr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 Echo d.o.o.</a:t>
            </a:r>
          </a:p>
          <a:p>
            <a:pPr defTabSz="449262">
              <a:lnSpc>
                <a:spcPct val="150000"/>
              </a:lnSpc>
              <a:spcBef>
                <a:spcPts val="300"/>
              </a:spcBef>
              <a:defRPr sz="1600">
                <a:solidFill>
                  <a:srgbClr val="808080"/>
                </a:solidFill>
              </a:defRPr>
            </a:pPr>
            <a:r>
              <a:rPr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Rajko</a:t>
            </a: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Dolinšek</a:t>
            </a:r>
            <a:endParaRPr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262">
              <a:lnSpc>
                <a:spcPct val="150000"/>
              </a:lnSpc>
              <a:spcBef>
                <a:spcPts val="300"/>
              </a:spcBef>
              <a:defRPr sz="1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rajko.dolinsek@informa-echo.si</a:t>
            </a:r>
            <a:endParaRPr sz="1200" dirty="0">
              <a:solidFill>
                <a:schemeClr val="tx1"/>
              </a:solidFill>
              <a:uFill>
                <a:solidFill>
                  <a:srgbClr val="009999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262">
              <a:lnSpc>
                <a:spcPct val="150000"/>
              </a:lnSpc>
              <a:spcBef>
                <a:spcPts val="300"/>
              </a:spcBef>
              <a:defRPr sz="1600">
                <a:solidFill>
                  <a:srgbClr val="808080"/>
                </a:solidFill>
              </a:defRPr>
            </a:pP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 0</a:t>
            </a:r>
            <a:r>
              <a:rPr lang="sl-S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sl-S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688 423</a:t>
            </a:r>
          </a:p>
          <a:p>
            <a:pPr defTabSz="449262">
              <a:lnSpc>
                <a:spcPct val="150000"/>
              </a:lnSpc>
              <a:spcBef>
                <a:spcPts val="300"/>
              </a:spcBef>
              <a:defRPr sz="1600">
                <a:solidFill>
                  <a:srgbClr val="808080"/>
                </a:solidFill>
              </a:defRPr>
            </a:pPr>
            <a:endParaRPr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262">
              <a:lnSpc>
                <a:spcPct val="150000"/>
              </a:lnSpc>
              <a:spcBef>
                <a:spcPts val="300"/>
              </a:spcBef>
              <a:defRPr sz="1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 lang="sl-S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www.reus.si</a:t>
            </a:r>
            <a:r>
              <a:rPr sz="1200" u="none" dirty="0">
                <a:solidFill>
                  <a:schemeClr val="tx1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262">
              <a:lnSpc>
                <a:spcPct val="150000"/>
              </a:lnSpc>
              <a:spcBef>
                <a:spcPts val="300"/>
              </a:spcBef>
              <a:defRPr sz="1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 lang="sl-S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www.porabimanj.info</a:t>
            </a:r>
            <a:endParaRPr lang="sl-SI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262">
              <a:lnSpc>
                <a:spcPct val="150000"/>
              </a:lnSpc>
              <a:spcBef>
                <a:spcPts val="300"/>
              </a:spcBef>
              <a:defRPr sz="1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 lang="sl-SI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https://pozitivnaenergija.si/</a:t>
            </a:r>
          </a:p>
          <a:p>
            <a:pPr defTabSz="449262">
              <a:lnSpc>
                <a:spcPct val="150000"/>
              </a:lnSpc>
              <a:spcBef>
                <a:spcPts val="300"/>
              </a:spcBef>
              <a:defRPr sz="16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FF6E4A3-8A97-3450-72AD-70F29082FA5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AT" smtClean="0"/>
              <a:pPr/>
              <a:t>30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35383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872A9-A1FD-79E1-8889-62A87D37E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NOSILEC IN LASTNIK RAZISKAVE REUS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F49A9B-9E45-A873-AA19-B98463952CD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AT" dirty="0" err="1"/>
              <a:t>Pobudnik</a:t>
            </a:r>
            <a:r>
              <a:rPr lang="de-AT" dirty="0"/>
              <a:t> </a:t>
            </a:r>
            <a:r>
              <a:rPr lang="de-AT" dirty="0" err="1"/>
              <a:t>projekta</a:t>
            </a:r>
            <a:r>
              <a:rPr lang="de-AT" dirty="0"/>
              <a:t> REUS in </a:t>
            </a:r>
            <a:r>
              <a:rPr lang="de-AT" dirty="0" err="1"/>
              <a:t>lastnik</a:t>
            </a:r>
            <a:r>
              <a:rPr lang="de-AT" dirty="0"/>
              <a:t> </a:t>
            </a:r>
            <a:r>
              <a:rPr lang="de-AT" dirty="0" err="1"/>
              <a:t>blagovne</a:t>
            </a:r>
            <a:r>
              <a:rPr lang="de-AT" dirty="0"/>
              <a:t> </a:t>
            </a:r>
            <a:r>
              <a:rPr lang="de-AT" dirty="0" err="1"/>
              <a:t>znamke</a:t>
            </a:r>
            <a:r>
              <a:rPr lang="de-AT" dirty="0"/>
              <a:t>, </a:t>
            </a:r>
            <a:r>
              <a:rPr lang="de-AT" dirty="0" err="1"/>
              <a:t>metodologije</a:t>
            </a:r>
            <a:r>
              <a:rPr lang="de-AT" dirty="0"/>
              <a:t>, </a:t>
            </a:r>
            <a:r>
              <a:rPr lang="de-AT" dirty="0" err="1"/>
              <a:t>podatkov</a:t>
            </a:r>
            <a:r>
              <a:rPr lang="de-AT" dirty="0"/>
              <a:t>, </a:t>
            </a:r>
            <a:r>
              <a:rPr lang="de-AT" dirty="0" err="1"/>
              <a:t>analiz</a:t>
            </a:r>
            <a:r>
              <a:rPr lang="de-AT" dirty="0"/>
              <a:t> in </a:t>
            </a:r>
            <a:r>
              <a:rPr lang="de-AT" dirty="0" err="1"/>
              <a:t>interpretacij</a:t>
            </a:r>
            <a:r>
              <a:rPr lang="de-AT" dirty="0"/>
              <a:t> </a:t>
            </a:r>
            <a:r>
              <a:rPr lang="de-AT" dirty="0" err="1"/>
              <a:t>Raziskave</a:t>
            </a:r>
            <a:r>
              <a:rPr lang="de-AT" dirty="0"/>
              <a:t> </a:t>
            </a:r>
            <a:r>
              <a:rPr lang="de-AT" dirty="0" err="1"/>
              <a:t>energetske</a:t>
            </a:r>
            <a:r>
              <a:rPr lang="de-AT" dirty="0"/>
              <a:t> </a:t>
            </a:r>
            <a:r>
              <a:rPr lang="de-AT" dirty="0" err="1"/>
              <a:t>učinkovitosti</a:t>
            </a:r>
            <a:r>
              <a:rPr lang="de-AT" dirty="0"/>
              <a:t> </a:t>
            </a:r>
            <a:r>
              <a:rPr lang="de-AT" dirty="0" err="1"/>
              <a:t>Slovenije</a:t>
            </a:r>
            <a:r>
              <a:rPr lang="de-AT" dirty="0"/>
              <a:t> - REUS je </a:t>
            </a:r>
            <a:r>
              <a:rPr lang="de-AT" dirty="0" err="1"/>
              <a:t>agencija</a:t>
            </a:r>
            <a:r>
              <a:rPr lang="de-AT" dirty="0"/>
              <a:t> Informa Echo.</a:t>
            </a:r>
          </a:p>
          <a:p>
            <a:endParaRPr lang="de-AT" dirty="0"/>
          </a:p>
          <a:p>
            <a:r>
              <a:rPr lang="de-AT" dirty="0" err="1"/>
              <a:t>Partnerji</a:t>
            </a:r>
            <a:r>
              <a:rPr lang="de-AT" dirty="0"/>
              <a:t> </a:t>
            </a:r>
            <a:r>
              <a:rPr lang="de-AT" dirty="0" err="1"/>
              <a:t>projekta</a:t>
            </a:r>
            <a:r>
              <a:rPr lang="de-AT" dirty="0"/>
              <a:t> REUS so Institut </a:t>
            </a:r>
            <a:r>
              <a:rPr lang="de-AT" dirty="0" err="1"/>
              <a:t>Jožef</a:t>
            </a:r>
            <a:r>
              <a:rPr lang="de-AT" dirty="0"/>
              <a:t> </a:t>
            </a:r>
            <a:r>
              <a:rPr lang="de-AT" dirty="0" err="1"/>
              <a:t>Štefan</a:t>
            </a:r>
            <a:r>
              <a:rPr lang="de-AT" dirty="0"/>
              <a:t>, </a:t>
            </a:r>
            <a:r>
              <a:rPr lang="de-AT" dirty="0" err="1"/>
              <a:t>Statistični</a:t>
            </a:r>
            <a:r>
              <a:rPr lang="de-AT" dirty="0"/>
              <a:t> </a:t>
            </a:r>
            <a:r>
              <a:rPr lang="de-AT" dirty="0" err="1"/>
              <a:t>urad</a:t>
            </a:r>
            <a:r>
              <a:rPr lang="de-AT" dirty="0"/>
              <a:t> Republike </a:t>
            </a:r>
            <a:r>
              <a:rPr lang="de-AT" dirty="0" err="1"/>
              <a:t>Slovenije</a:t>
            </a:r>
            <a:r>
              <a:rPr lang="de-AT" dirty="0"/>
              <a:t> </a:t>
            </a:r>
            <a:r>
              <a:rPr lang="de-AT" dirty="0" err="1"/>
              <a:t>Gradbeni</a:t>
            </a:r>
            <a:r>
              <a:rPr lang="de-AT" dirty="0"/>
              <a:t> </a:t>
            </a:r>
            <a:r>
              <a:rPr lang="de-AT" dirty="0" err="1"/>
              <a:t>inštitut</a:t>
            </a:r>
            <a:r>
              <a:rPr lang="de-AT" dirty="0"/>
              <a:t> ZRMK</a:t>
            </a:r>
            <a:r>
              <a:rPr lang="sl-SI" dirty="0"/>
              <a:t> in </a:t>
            </a:r>
            <a:r>
              <a:rPr lang="de-AT" dirty="0"/>
              <a:t>IPSOS.</a:t>
            </a:r>
          </a:p>
          <a:p>
            <a:r>
              <a:rPr lang="de-AT" dirty="0" err="1"/>
              <a:t>Izvajalec</a:t>
            </a:r>
            <a:r>
              <a:rPr lang="de-AT" dirty="0"/>
              <a:t> </a:t>
            </a:r>
            <a:r>
              <a:rPr lang="de-AT" dirty="0" err="1"/>
              <a:t>merjenja</a:t>
            </a:r>
            <a:r>
              <a:rPr lang="de-AT" dirty="0"/>
              <a:t> je </a:t>
            </a:r>
            <a:r>
              <a:rPr lang="de-AT" dirty="0" err="1"/>
              <a:t>podjetje</a:t>
            </a:r>
            <a:r>
              <a:rPr lang="de-AT" dirty="0"/>
              <a:t> IPSOS. </a:t>
            </a:r>
            <a:endParaRPr lang="sl-SI" dirty="0"/>
          </a:p>
          <a:p>
            <a:r>
              <a:rPr lang="de-AT" dirty="0" err="1"/>
              <a:t>Izvajalec</a:t>
            </a:r>
            <a:r>
              <a:rPr lang="sl-SI" dirty="0"/>
              <a:t> raziskovalnega poročila in analiz je agencija Informa Echo.</a:t>
            </a:r>
            <a:r>
              <a:rPr lang="de-AT" dirty="0"/>
              <a:t> </a:t>
            </a:r>
          </a:p>
          <a:p>
            <a:endParaRPr lang="sl-SI" dirty="0"/>
          </a:p>
          <a:p>
            <a:r>
              <a:rPr lang="de-AT" dirty="0" err="1"/>
              <a:t>Naročnik</a:t>
            </a:r>
            <a:r>
              <a:rPr lang="de-AT" dirty="0"/>
              <a:t> ne </a:t>
            </a:r>
            <a:r>
              <a:rPr lang="de-AT" dirty="0" err="1"/>
              <a:t>sme</a:t>
            </a:r>
            <a:r>
              <a:rPr lang="de-AT" dirty="0"/>
              <a:t> </a:t>
            </a:r>
            <a:r>
              <a:rPr lang="de-AT" dirty="0" err="1"/>
              <a:t>razkriti</a:t>
            </a:r>
            <a:r>
              <a:rPr lang="de-AT" dirty="0"/>
              <a:t> </a:t>
            </a:r>
            <a:r>
              <a:rPr lang="de-AT" dirty="0" err="1"/>
              <a:t>rezultatov</a:t>
            </a:r>
            <a:r>
              <a:rPr lang="de-AT" dirty="0"/>
              <a:t> </a:t>
            </a:r>
            <a:r>
              <a:rPr lang="de-AT" dirty="0" err="1"/>
              <a:t>raziskave</a:t>
            </a:r>
            <a:r>
              <a:rPr lang="de-AT" dirty="0"/>
              <a:t> REUS </a:t>
            </a:r>
            <a:r>
              <a:rPr lang="de-AT" dirty="0" err="1"/>
              <a:t>tretji</a:t>
            </a:r>
            <a:r>
              <a:rPr lang="de-AT" dirty="0"/>
              <a:t> </a:t>
            </a:r>
            <a:r>
              <a:rPr lang="de-AT" dirty="0" err="1"/>
              <a:t>osebi</a:t>
            </a:r>
            <a:r>
              <a:rPr lang="de-AT" dirty="0"/>
              <a:t> </a:t>
            </a:r>
            <a:r>
              <a:rPr lang="de-AT" dirty="0" err="1"/>
              <a:t>brez</a:t>
            </a:r>
            <a:r>
              <a:rPr lang="de-AT" dirty="0"/>
              <a:t> </a:t>
            </a:r>
            <a:r>
              <a:rPr lang="de-AT" dirty="0" err="1"/>
              <a:t>vnaprejšnjega</a:t>
            </a:r>
            <a:r>
              <a:rPr lang="de-AT" dirty="0"/>
              <a:t> </a:t>
            </a:r>
            <a:r>
              <a:rPr lang="de-AT" dirty="0" err="1"/>
              <a:t>pisnega</a:t>
            </a:r>
            <a:r>
              <a:rPr lang="de-AT" dirty="0"/>
              <a:t> </a:t>
            </a:r>
            <a:r>
              <a:rPr lang="de-AT" dirty="0" err="1"/>
              <a:t>dovoljenja</a:t>
            </a:r>
            <a:r>
              <a:rPr lang="de-AT" dirty="0"/>
              <a:t> s </a:t>
            </a:r>
            <a:r>
              <a:rPr lang="de-AT" dirty="0" err="1"/>
              <a:t>strani</a:t>
            </a:r>
            <a:r>
              <a:rPr lang="de-AT" dirty="0"/>
              <a:t> </a:t>
            </a:r>
            <a:r>
              <a:rPr lang="de-AT" dirty="0" err="1"/>
              <a:t>agencije</a:t>
            </a:r>
            <a:r>
              <a:rPr lang="de-AT" dirty="0"/>
              <a:t> Informa Echo </a:t>
            </a:r>
            <a:r>
              <a:rPr lang="de-AT" dirty="0" err="1"/>
              <a:t>oz</a:t>
            </a:r>
            <a:r>
              <a:rPr lang="de-AT" dirty="0"/>
              <a:t>. v </a:t>
            </a:r>
            <a:r>
              <a:rPr lang="de-AT" dirty="0" err="1"/>
              <a:t>skladu</a:t>
            </a:r>
            <a:r>
              <a:rPr lang="de-AT" dirty="0"/>
              <a:t> z </a:t>
            </a:r>
            <a:r>
              <a:rPr lang="de-AT" dirty="0" err="1"/>
              <a:t>določili</a:t>
            </a:r>
            <a:r>
              <a:rPr lang="de-AT" dirty="0"/>
              <a:t>, </a:t>
            </a:r>
            <a:r>
              <a:rPr lang="de-AT" dirty="0" err="1"/>
              <a:t>opredeljenimi</a:t>
            </a:r>
            <a:r>
              <a:rPr lang="de-AT" dirty="0"/>
              <a:t> v </a:t>
            </a:r>
            <a:r>
              <a:rPr lang="de-AT" dirty="0" err="1"/>
              <a:t>pogodbi</a:t>
            </a:r>
            <a:r>
              <a:rPr lang="de-AT" dirty="0"/>
              <a:t>. V </a:t>
            </a:r>
            <a:r>
              <a:rPr lang="de-AT" dirty="0" err="1"/>
              <a:t>nobenem</a:t>
            </a:r>
            <a:r>
              <a:rPr lang="de-AT" dirty="0"/>
              <a:t> </a:t>
            </a:r>
            <a:r>
              <a:rPr lang="de-AT" dirty="0" err="1"/>
              <a:t>primeru</a:t>
            </a:r>
            <a:r>
              <a:rPr lang="de-AT" dirty="0"/>
              <a:t> </a:t>
            </a:r>
            <a:r>
              <a:rPr lang="de-AT" dirty="0" err="1"/>
              <a:t>naročnik</a:t>
            </a:r>
            <a:r>
              <a:rPr lang="de-AT" dirty="0"/>
              <a:t> ne </a:t>
            </a:r>
            <a:r>
              <a:rPr lang="de-AT" dirty="0" err="1"/>
              <a:t>sme</a:t>
            </a:r>
            <a:r>
              <a:rPr lang="de-AT" dirty="0"/>
              <a:t> </a:t>
            </a:r>
            <a:r>
              <a:rPr lang="de-AT" dirty="0" err="1"/>
              <a:t>razkriti</a:t>
            </a:r>
            <a:r>
              <a:rPr lang="de-AT" dirty="0"/>
              <a:t> </a:t>
            </a:r>
            <a:r>
              <a:rPr lang="de-AT" dirty="0" err="1"/>
              <a:t>metodologije</a:t>
            </a:r>
            <a:r>
              <a:rPr lang="de-AT" dirty="0"/>
              <a:t> </a:t>
            </a:r>
            <a:r>
              <a:rPr lang="de-AT" dirty="0" err="1"/>
              <a:t>raziskave</a:t>
            </a:r>
            <a:r>
              <a:rPr lang="de-AT" dirty="0"/>
              <a:t> </a:t>
            </a:r>
            <a:r>
              <a:rPr lang="de-AT" dirty="0" err="1"/>
              <a:t>ali</a:t>
            </a:r>
            <a:r>
              <a:rPr lang="de-AT" dirty="0"/>
              <a:t> </a:t>
            </a:r>
            <a:r>
              <a:rPr lang="de-AT" dirty="0" err="1"/>
              <a:t>vrednosti</a:t>
            </a:r>
            <a:r>
              <a:rPr lang="de-AT" dirty="0"/>
              <a:t> </a:t>
            </a:r>
            <a:r>
              <a:rPr lang="de-AT" dirty="0" err="1"/>
              <a:t>drugi</a:t>
            </a:r>
            <a:r>
              <a:rPr lang="de-AT" dirty="0"/>
              <a:t> </a:t>
            </a:r>
            <a:r>
              <a:rPr lang="de-AT" dirty="0" err="1"/>
              <a:t>raziskovalni</a:t>
            </a:r>
            <a:r>
              <a:rPr lang="de-AT" dirty="0"/>
              <a:t> </a:t>
            </a:r>
            <a:r>
              <a:rPr lang="de-AT" dirty="0" err="1"/>
              <a:t>agenciji</a:t>
            </a:r>
            <a:r>
              <a:rPr lang="de-AT" dirty="0"/>
              <a:t>. </a:t>
            </a:r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5DB8FB-E4C1-963E-A1C3-CEE0A7C03F0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AT" smtClean="0"/>
              <a:pPr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8227365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FACF7-F899-88A9-2BF4-4657B2F7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OZADJE RAZISKAVE REUS GOS</a:t>
            </a:r>
            <a:r>
              <a:rPr lang="sl-SI" dirty="0"/>
              <a:t> 2022</a:t>
            </a:r>
            <a:br>
              <a:rPr lang="sl-SI" dirty="0"/>
            </a:b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E0B59A-CF83-874B-8C26-C1D68B07FAB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sl-SI" dirty="0"/>
              <a:t>Raziskava energetske učinkovitosti Slovenije za gospodinjstva – REUS GOS kaže, v kolikšni meri so slovenska gospodinjstva energetsko učinkovita, kako ravnajo z energijo in kje imajo potenciale za zmanjšanje porabe energije. Raziskavo smo razvili, da z zanesljivimi podatki odkrivamo potenciale za povečanja energetske učinkovitosti in posledično zmanjšanje porabe energije v več kot 860.000 slovenskih gospodinjstvih.</a:t>
            </a:r>
          </a:p>
          <a:p>
            <a:endParaRPr lang="sl-SI" dirty="0"/>
          </a:p>
          <a:p>
            <a:r>
              <a:rPr lang="sl-SI" dirty="0"/>
              <a:t>Raziskava energetske učinkovitosti Slovenije za gospodinjstva – REUS GOS 2022 je deveti val raziskave REUS za gospodinjstva, ki se izvaja z namenom pridobivanja uporabnih informacij s področja rabe energije v slovenskih gospodinjstvih, spremljanja navad individualnih porabnikov energije ter ugotavljanja njihove pripravljenosti za uvajanje učinkovitih ukrepov.</a:t>
            </a:r>
          </a:p>
          <a:p>
            <a:endParaRPr lang="sl-SI" dirty="0"/>
          </a:p>
          <a:p>
            <a:r>
              <a:rPr lang="sl-SI" dirty="0"/>
              <a:t>Raziskava se osredotoča predvsem na dejavnike, ki vplivajo na porabo energije v slovenskih gospodinjstvih. Raziskava obsega 240 vprašanj, razdeljenih na štiri področja in 19 pod področij.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8977F5-6B73-9C86-A4EC-AA2A4F7CBCB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9749136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FACF7-F899-88A9-2BF4-4657B2F7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PARTNERJI</a:t>
            </a:r>
            <a:r>
              <a:rPr lang="de-AT" dirty="0"/>
              <a:t> PRI RAZISKAVI REUS GOS 2022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E0B59A-CF83-874B-8C26-C1D68B07FAB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49262" y="1349066"/>
            <a:ext cx="7427916" cy="3066180"/>
          </a:xfrm>
        </p:spPr>
        <p:txBody>
          <a:bodyPr/>
          <a:lstStyle/>
          <a:p>
            <a:r>
              <a:rPr lang="de-AT" dirty="0" err="1"/>
              <a:t>Pri</a:t>
            </a:r>
            <a:r>
              <a:rPr lang="de-AT" dirty="0"/>
              <a:t> </a:t>
            </a:r>
            <a:r>
              <a:rPr lang="de-AT" dirty="0" err="1"/>
              <a:t>načrtovanju</a:t>
            </a:r>
            <a:r>
              <a:rPr lang="de-AT" dirty="0"/>
              <a:t> in </a:t>
            </a:r>
            <a:r>
              <a:rPr lang="de-AT" dirty="0" err="1"/>
              <a:t>izvedbi</a:t>
            </a:r>
            <a:r>
              <a:rPr lang="de-AT" dirty="0"/>
              <a:t> </a:t>
            </a:r>
            <a:r>
              <a:rPr lang="de-AT" dirty="0" err="1"/>
              <a:t>raziskave</a:t>
            </a:r>
            <a:r>
              <a:rPr lang="de-AT" dirty="0"/>
              <a:t> REUS GOS 2022 so </a:t>
            </a:r>
            <a:r>
              <a:rPr lang="de-AT" dirty="0" err="1"/>
              <a:t>sodelovali</a:t>
            </a:r>
            <a:r>
              <a:rPr lang="de-AT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Center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energetsko</a:t>
            </a:r>
            <a:r>
              <a:rPr lang="de-AT" dirty="0"/>
              <a:t> </a:t>
            </a:r>
            <a:r>
              <a:rPr lang="de-AT" dirty="0" err="1"/>
              <a:t>učinkovitost</a:t>
            </a:r>
            <a:r>
              <a:rPr lang="de-AT" dirty="0"/>
              <a:t> IJS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Gradbeni</a:t>
            </a:r>
            <a:r>
              <a:rPr lang="de-AT" dirty="0"/>
              <a:t> </a:t>
            </a:r>
            <a:r>
              <a:rPr lang="de-AT" dirty="0" err="1"/>
              <a:t>inštitut</a:t>
            </a:r>
            <a:r>
              <a:rPr lang="de-AT" dirty="0"/>
              <a:t> ZRMK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Informa Echo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/>
              <a:t>IPSOS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dirty="0" err="1"/>
              <a:t>Statistični</a:t>
            </a:r>
            <a:r>
              <a:rPr lang="de-AT" dirty="0"/>
              <a:t> </a:t>
            </a:r>
            <a:r>
              <a:rPr lang="de-AT" dirty="0" err="1"/>
              <a:t>urad</a:t>
            </a:r>
            <a:r>
              <a:rPr lang="de-AT" dirty="0"/>
              <a:t> </a:t>
            </a:r>
            <a:r>
              <a:rPr lang="de-AT" dirty="0" err="1"/>
              <a:t>Republike</a:t>
            </a:r>
            <a:r>
              <a:rPr lang="de-AT" dirty="0"/>
              <a:t> </a:t>
            </a:r>
            <a:r>
              <a:rPr lang="de-AT" dirty="0" err="1"/>
              <a:t>Slovenije</a:t>
            </a:r>
            <a:r>
              <a:rPr lang="de-AT" dirty="0"/>
              <a:t> </a:t>
            </a:r>
          </a:p>
          <a:p>
            <a:endParaRPr lang="de-AT" dirty="0"/>
          </a:p>
          <a:p>
            <a:endParaRPr lang="de-AT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FDE15724-0180-F8D9-C130-C256DF11B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2" y="4727306"/>
            <a:ext cx="7886700" cy="1234440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31C164-3B4B-7718-3842-30F9C8E70B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2681702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FACF7-F899-88A9-2BF4-4657B2F7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ČLANI STROKOVNEGA SVETA ZA REUS GOS 2022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E0B59A-CF83-874B-8C26-C1D68B07FAB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AT" dirty="0"/>
              <a:t>mag. Borut </a:t>
            </a:r>
            <a:r>
              <a:rPr lang="de-AT" dirty="0" err="1"/>
              <a:t>Rajer</a:t>
            </a:r>
            <a:r>
              <a:rPr lang="de-AT" dirty="0"/>
              <a:t>, 		</a:t>
            </a:r>
            <a:r>
              <a:rPr lang="de-AT" dirty="0" err="1"/>
              <a:t>Borzen</a:t>
            </a:r>
            <a:endParaRPr lang="de-AT" dirty="0"/>
          </a:p>
          <a:p>
            <a:r>
              <a:rPr lang="de-AT" dirty="0"/>
              <a:t>mag. Djordje </a:t>
            </a:r>
            <a:r>
              <a:rPr lang="de-AT" dirty="0" err="1"/>
              <a:t>Žebeljan</a:t>
            </a:r>
            <a:r>
              <a:rPr lang="de-AT" dirty="0"/>
              <a:t>, 	</a:t>
            </a:r>
            <a:r>
              <a:rPr lang="sl-SI" dirty="0"/>
              <a:t>	</a:t>
            </a:r>
            <a:r>
              <a:rPr lang="de-AT" dirty="0"/>
              <a:t>HSE </a:t>
            </a:r>
          </a:p>
          <a:p>
            <a:r>
              <a:rPr lang="de-AT" dirty="0"/>
              <a:t>Jernej Stritih, 		Stritih d.o.o.</a:t>
            </a:r>
            <a:endParaRPr lang="sl-SI" dirty="0"/>
          </a:p>
          <a:p>
            <a:r>
              <a:rPr lang="sl-SI" dirty="0"/>
              <a:t>Lenka Hrastar</a:t>
            </a:r>
            <a:r>
              <a:rPr lang="de-AT" dirty="0"/>
              <a:t>, 		IPSOS</a:t>
            </a:r>
          </a:p>
          <a:p>
            <a:r>
              <a:rPr lang="de-AT" dirty="0" err="1"/>
              <a:t>dr.</a:t>
            </a:r>
            <a:r>
              <a:rPr lang="de-AT" dirty="0"/>
              <a:t> Marjana </a:t>
            </a:r>
            <a:r>
              <a:rPr lang="de-AT" dirty="0" err="1"/>
              <a:t>Zavrl</a:t>
            </a:r>
            <a:r>
              <a:rPr lang="de-AT" dirty="0"/>
              <a:t> </a:t>
            </a:r>
            <a:r>
              <a:rPr lang="de-AT" dirty="0" err="1"/>
              <a:t>Šijanec</a:t>
            </a:r>
            <a:r>
              <a:rPr lang="de-AT" dirty="0"/>
              <a:t>, 	</a:t>
            </a:r>
            <a:r>
              <a:rPr lang="sl-SI" dirty="0"/>
              <a:t>	</a:t>
            </a:r>
            <a:r>
              <a:rPr lang="de-AT" dirty="0" err="1"/>
              <a:t>Gradbeni</a:t>
            </a:r>
            <a:r>
              <a:rPr lang="de-AT" dirty="0"/>
              <a:t> </a:t>
            </a:r>
            <a:r>
              <a:rPr lang="de-AT" dirty="0" err="1"/>
              <a:t>inštitit</a:t>
            </a:r>
            <a:r>
              <a:rPr lang="de-AT" dirty="0"/>
              <a:t> ZRMK </a:t>
            </a:r>
          </a:p>
          <a:p>
            <a:r>
              <a:rPr lang="sl-SI" dirty="0"/>
              <a:t>dr.</a:t>
            </a:r>
            <a:r>
              <a:rPr lang="de-AT" dirty="0"/>
              <a:t> </a:t>
            </a:r>
            <a:r>
              <a:rPr lang="sl-SI" dirty="0"/>
              <a:t>Marko Maver</a:t>
            </a:r>
            <a:r>
              <a:rPr lang="de-AT" dirty="0"/>
              <a:t>		</a:t>
            </a:r>
            <a:r>
              <a:rPr lang="de-AT" dirty="0" err="1"/>
              <a:t>Ministrstvo</a:t>
            </a:r>
            <a:r>
              <a:rPr lang="de-AT" dirty="0"/>
              <a:t>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okolje</a:t>
            </a:r>
            <a:r>
              <a:rPr lang="de-AT" dirty="0"/>
              <a:t> in </a:t>
            </a:r>
            <a:r>
              <a:rPr lang="de-AT" dirty="0" err="1"/>
              <a:t>prostor</a:t>
            </a:r>
            <a:endParaRPr lang="sl-SI" dirty="0"/>
          </a:p>
          <a:p>
            <a:r>
              <a:rPr lang="sl-SI" dirty="0"/>
              <a:t>Matjaž Česen		</a:t>
            </a:r>
            <a:r>
              <a:rPr lang="de-AT" dirty="0"/>
              <a:t>Center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energetsko</a:t>
            </a:r>
            <a:r>
              <a:rPr lang="de-AT" dirty="0"/>
              <a:t> </a:t>
            </a:r>
            <a:r>
              <a:rPr lang="de-AT" dirty="0" err="1"/>
              <a:t>učinkovitost</a:t>
            </a:r>
            <a:r>
              <a:rPr lang="de-AT" dirty="0"/>
              <a:t> IJS </a:t>
            </a:r>
            <a:endParaRPr lang="sl-SI" dirty="0"/>
          </a:p>
          <a:p>
            <a:r>
              <a:rPr lang="de-AT" dirty="0"/>
              <a:t>mag. </a:t>
            </a:r>
            <a:r>
              <a:rPr lang="sl-SI" dirty="0"/>
              <a:t>Matjaž Vrčko</a:t>
            </a:r>
            <a:r>
              <a:rPr lang="de-AT" dirty="0"/>
              <a:t>,		M</a:t>
            </a:r>
            <a:r>
              <a:rPr lang="sl-SI" dirty="0" err="1"/>
              <a:t>inistrstvo</a:t>
            </a:r>
            <a:r>
              <a:rPr lang="sl-SI" dirty="0"/>
              <a:t> za infrastrukturo</a:t>
            </a:r>
            <a:r>
              <a:rPr lang="de-AT" dirty="0"/>
              <a:t>, </a:t>
            </a:r>
            <a:r>
              <a:rPr lang="sl-SI" dirty="0"/>
              <a:t>DTMPP</a:t>
            </a:r>
            <a:endParaRPr lang="de-AT" dirty="0"/>
          </a:p>
          <a:p>
            <a:r>
              <a:rPr lang="de-AT" dirty="0"/>
              <a:t>Mojca Suvorov, 		SURS     </a:t>
            </a:r>
          </a:p>
          <a:p>
            <a:r>
              <a:rPr lang="de-AT" dirty="0"/>
              <a:t>Olivera </a:t>
            </a:r>
            <a:r>
              <a:rPr lang="de-AT" dirty="0" err="1"/>
              <a:t>Baćović</a:t>
            </a:r>
            <a:r>
              <a:rPr lang="de-AT" dirty="0"/>
              <a:t> </a:t>
            </a:r>
            <a:r>
              <a:rPr lang="de-AT" dirty="0" err="1"/>
              <a:t>Dolinšek</a:t>
            </a:r>
            <a:r>
              <a:rPr lang="de-AT" dirty="0"/>
              <a:t>, 	</a:t>
            </a:r>
            <a:r>
              <a:rPr lang="sl-SI" dirty="0"/>
              <a:t>	</a:t>
            </a:r>
            <a:r>
              <a:rPr lang="de-AT" dirty="0"/>
              <a:t>Informa Echo </a:t>
            </a:r>
          </a:p>
          <a:p>
            <a:r>
              <a:rPr lang="de-AT" dirty="0"/>
              <a:t>Rajko Dolinšek, 		Informa Echo   </a:t>
            </a:r>
          </a:p>
          <a:p>
            <a:r>
              <a:rPr lang="de-AT" dirty="0"/>
              <a:t>mag. Stane Merše, 		Center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energetsko</a:t>
            </a:r>
            <a:r>
              <a:rPr lang="de-AT" dirty="0"/>
              <a:t> </a:t>
            </a:r>
            <a:r>
              <a:rPr lang="de-AT" dirty="0" err="1"/>
              <a:t>učinkovitost</a:t>
            </a:r>
            <a:r>
              <a:rPr lang="de-AT" dirty="0"/>
              <a:t> IJS </a:t>
            </a:r>
            <a:endParaRPr lang="sl-SI" dirty="0"/>
          </a:p>
          <a:p>
            <a:r>
              <a:rPr lang="sl-SI" dirty="0"/>
              <a:t>Uroš Vajgl</a:t>
            </a:r>
            <a:r>
              <a:rPr lang="de-AT" dirty="0"/>
              <a:t>   </a:t>
            </a:r>
            <a:r>
              <a:rPr lang="sl-SI" dirty="0"/>
              <a:t>			</a:t>
            </a:r>
            <a:r>
              <a:rPr lang="de-AT" dirty="0" err="1"/>
              <a:t>Ministrstvo</a:t>
            </a:r>
            <a:r>
              <a:rPr lang="de-AT" dirty="0"/>
              <a:t> </a:t>
            </a:r>
            <a:r>
              <a:rPr lang="de-AT" dirty="0" err="1"/>
              <a:t>za</a:t>
            </a:r>
            <a:r>
              <a:rPr lang="de-AT" dirty="0"/>
              <a:t> </a:t>
            </a:r>
            <a:r>
              <a:rPr lang="de-AT" dirty="0" err="1"/>
              <a:t>okolje</a:t>
            </a:r>
            <a:r>
              <a:rPr lang="de-AT" dirty="0"/>
              <a:t> in </a:t>
            </a:r>
            <a:r>
              <a:rPr lang="de-AT" dirty="0" err="1"/>
              <a:t>prostor</a:t>
            </a:r>
            <a:endParaRPr lang="de-AT" dirty="0"/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5692F4-C9C4-AC27-5803-7C232E46885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1708865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CFACF7-F899-88A9-2BF4-4657B2F74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IZJAVA O VAROVANJU OSEBNIH PODATKOV ANKETIRANIH (IPSOS)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E0B59A-CF83-874B-8C26-C1D68B07FAB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de-AT" dirty="0" err="1"/>
              <a:t>Podjetje</a:t>
            </a:r>
            <a:r>
              <a:rPr lang="de-AT" dirty="0"/>
              <a:t> IPSOS je v </a:t>
            </a:r>
            <a:r>
              <a:rPr lang="de-AT" dirty="0" err="1"/>
              <a:t>svojem</a:t>
            </a:r>
            <a:r>
              <a:rPr lang="de-AT" dirty="0"/>
              <a:t> </a:t>
            </a:r>
            <a:r>
              <a:rPr lang="de-AT" dirty="0" err="1"/>
              <a:t>delovanju</a:t>
            </a:r>
            <a:r>
              <a:rPr lang="de-AT" dirty="0"/>
              <a:t> </a:t>
            </a:r>
            <a:r>
              <a:rPr lang="de-AT" dirty="0" err="1"/>
              <a:t>zavezan</a:t>
            </a:r>
            <a:r>
              <a:rPr lang="de-AT" dirty="0"/>
              <a:t> </a:t>
            </a:r>
            <a:r>
              <a:rPr lang="de-AT" dirty="0" err="1"/>
              <a:t>kodeksu</a:t>
            </a:r>
            <a:r>
              <a:rPr lang="de-AT" dirty="0"/>
              <a:t> </a:t>
            </a:r>
            <a:r>
              <a:rPr lang="de-AT" dirty="0" err="1"/>
              <a:t>združenja</a:t>
            </a:r>
            <a:r>
              <a:rPr lang="de-AT" dirty="0"/>
              <a:t> </a:t>
            </a:r>
            <a:r>
              <a:rPr lang="de-AT" dirty="0" err="1"/>
              <a:t>tržno-raziskovalnih</a:t>
            </a:r>
            <a:r>
              <a:rPr lang="de-AT" dirty="0"/>
              <a:t> </a:t>
            </a:r>
            <a:r>
              <a:rPr lang="de-AT" dirty="0" err="1"/>
              <a:t>organizacij</a:t>
            </a:r>
            <a:r>
              <a:rPr lang="de-AT" dirty="0"/>
              <a:t> ESOMAR, s </a:t>
            </a:r>
            <a:r>
              <a:rPr lang="de-AT" dirty="0" err="1"/>
              <a:t>čimer</a:t>
            </a:r>
            <a:r>
              <a:rPr lang="de-AT" dirty="0"/>
              <a:t> </a:t>
            </a:r>
            <a:r>
              <a:rPr lang="de-AT" dirty="0" err="1"/>
              <a:t>zagotavlja</a:t>
            </a:r>
            <a:r>
              <a:rPr lang="de-AT" dirty="0"/>
              <a:t> </a:t>
            </a:r>
            <a:r>
              <a:rPr lang="de-AT" dirty="0" err="1"/>
              <a:t>vsem</a:t>
            </a:r>
            <a:r>
              <a:rPr lang="de-AT" dirty="0"/>
              <a:t> </a:t>
            </a:r>
            <a:r>
              <a:rPr lang="de-AT" dirty="0" err="1"/>
              <a:t>sodelujočim</a:t>
            </a:r>
            <a:r>
              <a:rPr lang="de-AT" dirty="0"/>
              <a:t> v </a:t>
            </a:r>
            <a:r>
              <a:rPr lang="de-AT" dirty="0" err="1"/>
              <a:t>raziskovalnih</a:t>
            </a:r>
            <a:r>
              <a:rPr lang="de-AT" dirty="0"/>
              <a:t> </a:t>
            </a:r>
            <a:r>
              <a:rPr lang="de-AT" dirty="0" err="1"/>
              <a:t>projektih</a:t>
            </a:r>
            <a:r>
              <a:rPr lang="de-AT" dirty="0"/>
              <a:t> </a:t>
            </a:r>
            <a:r>
              <a:rPr lang="de-AT" dirty="0" err="1"/>
              <a:t>tajnost</a:t>
            </a:r>
            <a:r>
              <a:rPr lang="de-AT" dirty="0"/>
              <a:t> in </a:t>
            </a:r>
            <a:r>
              <a:rPr lang="de-AT" dirty="0" err="1"/>
              <a:t>zaupnost</a:t>
            </a:r>
            <a:r>
              <a:rPr lang="de-AT" dirty="0"/>
              <a:t>.</a:t>
            </a:r>
          </a:p>
          <a:p>
            <a:r>
              <a:rPr lang="de-AT" dirty="0"/>
              <a:t>	</a:t>
            </a:r>
          </a:p>
          <a:p>
            <a:r>
              <a:rPr lang="de-AT" dirty="0" err="1"/>
              <a:t>Podjetje</a:t>
            </a:r>
            <a:r>
              <a:rPr lang="de-AT" dirty="0"/>
              <a:t>  IPSOS </a:t>
            </a:r>
            <a:r>
              <a:rPr lang="de-AT" dirty="0" err="1"/>
              <a:t>jamči</a:t>
            </a:r>
            <a:r>
              <a:rPr lang="de-AT" dirty="0"/>
              <a:t> </a:t>
            </a:r>
            <a:r>
              <a:rPr lang="de-AT" dirty="0" err="1"/>
              <a:t>delovanje</a:t>
            </a:r>
            <a:r>
              <a:rPr lang="de-AT" dirty="0"/>
              <a:t> v </a:t>
            </a:r>
            <a:r>
              <a:rPr lang="de-AT" dirty="0" err="1"/>
              <a:t>skladu</a:t>
            </a:r>
            <a:r>
              <a:rPr lang="de-AT" dirty="0"/>
              <a:t> z </a:t>
            </a:r>
            <a:r>
              <a:rPr lang="de-AT" dirty="0" err="1"/>
              <a:t>Zakonom</a:t>
            </a:r>
            <a:r>
              <a:rPr lang="de-AT" dirty="0"/>
              <a:t> o </a:t>
            </a:r>
            <a:r>
              <a:rPr lang="de-AT" dirty="0" err="1"/>
              <a:t>varovanju</a:t>
            </a:r>
            <a:r>
              <a:rPr lang="de-AT" dirty="0"/>
              <a:t> </a:t>
            </a:r>
            <a:r>
              <a:rPr lang="de-AT" dirty="0" err="1"/>
              <a:t>osebnih</a:t>
            </a:r>
            <a:r>
              <a:rPr lang="de-AT" dirty="0"/>
              <a:t> </a:t>
            </a:r>
            <a:r>
              <a:rPr lang="de-AT" dirty="0" err="1"/>
              <a:t>podatkov</a:t>
            </a:r>
            <a:r>
              <a:rPr lang="de-AT" dirty="0"/>
              <a:t>. </a:t>
            </a:r>
            <a:r>
              <a:rPr lang="de-AT" dirty="0" err="1"/>
              <a:t>Vse</a:t>
            </a:r>
            <a:r>
              <a:rPr lang="de-AT" dirty="0"/>
              <a:t> </a:t>
            </a:r>
            <a:r>
              <a:rPr lang="de-AT" dirty="0" err="1"/>
              <a:t>spremenljivke</a:t>
            </a:r>
            <a:r>
              <a:rPr lang="de-AT" dirty="0"/>
              <a:t> </a:t>
            </a:r>
            <a:r>
              <a:rPr lang="de-AT" dirty="0" err="1"/>
              <a:t>oziroma</a:t>
            </a:r>
            <a:r>
              <a:rPr lang="de-AT" dirty="0"/>
              <a:t> </a:t>
            </a:r>
            <a:r>
              <a:rPr lang="de-AT" dirty="0" err="1"/>
              <a:t>polja</a:t>
            </a:r>
            <a:r>
              <a:rPr lang="de-AT" dirty="0"/>
              <a:t>, </a:t>
            </a:r>
            <a:r>
              <a:rPr lang="de-AT" dirty="0" err="1"/>
              <a:t>ki</a:t>
            </a:r>
            <a:r>
              <a:rPr lang="de-AT" dirty="0"/>
              <a:t> bi </a:t>
            </a:r>
            <a:r>
              <a:rPr lang="de-AT" dirty="0" err="1"/>
              <a:t>lahko</a:t>
            </a:r>
            <a:r>
              <a:rPr lang="de-AT" dirty="0"/>
              <a:t> </a:t>
            </a:r>
            <a:r>
              <a:rPr lang="de-AT" dirty="0" err="1"/>
              <a:t>neposredno</a:t>
            </a:r>
            <a:r>
              <a:rPr lang="de-AT" dirty="0"/>
              <a:t> </a:t>
            </a:r>
            <a:r>
              <a:rPr lang="de-AT" dirty="0" err="1"/>
              <a:t>vplivala</a:t>
            </a:r>
            <a:r>
              <a:rPr lang="de-AT" dirty="0"/>
              <a:t> na </a:t>
            </a:r>
            <a:r>
              <a:rPr lang="de-AT" dirty="0" err="1"/>
              <a:t>prepoznavanje</a:t>
            </a:r>
            <a:r>
              <a:rPr lang="de-AT" dirty="0"/>
              <a:t> </a:t>
            </a:r>
            <a:r>
              <a:rPr lang="de-AT" dirty="0" err="1"/>
              <a:t>identitete</a:t>
            </a:r>
            <a:r>
              <a:rPr lang="de-AT" dirty="0"/>
              <a:t> </a:t>
            </a:r>
            <a:r>
              <a:rPr lang="de-AT" dirty="0" err="1"/>
              <a:t>anketiranca</a:t>
            </a:r>
            <a:r>
              <a:rPr lang="de-AT" dirty="0"/>
              <a:t>, so </a:t>
            </a:r>
            <a:r>
              <a:rPr lang="de-AT" dirty="0" err="1"/>
              <a:t>iz</a:t>
            </a:r>
            <a:r>
              <a:rPr lang="de-AT" dirty="0"/>
              <a:t> </a:t>
            </a:r>
            <a:r>
              <a:rPr lang="de-AT" dirty="0" err="1"/>
              <a:t>podatkovne</a:t>
            </a:r>
            <a:r>
              <a:rPr lang="de-AT" dirty="0"/>
              <a:t> </a:t>
            </a:r>
            <a:r>
              <a:rPr lang="de-AT" dirty="0" err="1"/>
              <a:t>baze</a:t>
            </a:r>
            <a:r>
              <a:rPr lang="de-AT" dirty="0"/>
              <a:t> in </a:t>
            </a:r>
            <a:r>
              <a:rPr lang="de-AT" dirty="0" err="1"/>
              <a:t>poročil</a:t>
            </a:r>
            <a:r>
              <a:rPr lang="de-AT" dirty="0"/>
              <a:t> </a:t>
            </a:r>
            <a:r>
              <a:rPr lang="de-AT" dirty="0" err="1"/>
              <a:t>odstranjena</a:t>
            </a:r>
            <a:r>
              <a:rPr lang="de-AT" dirty="0"/>
              <a:t>. </a:t>
            </a:r>
            <a:r>
              <a:rPr lang="de-AT" dirty="0" err="1"/>
              <a:t>Prav</a:t>
            </a:r>
            <a:r>
              <a:rPr lang="de-AT" dirty="0"/>
              <a:t> </a:t>
            </a:r>
            <a:r>
              <a:rPr lang="de-AT" dirty="0" err="1"/>
              <a:t>tako</a:t>
            </a:r>
            <a:r>
              <a:rPr lang="de-AT" dirty="0"/>
              <a:t> so </a:t>
            </a:r>
            <a:r>
              <a:rPr lang="de-AT" dirty="0" err="1"/>
              <a:t>odgovori</a:t>
            </a:r>
            <a:r>
              <a:rPr lang="de-AT" dirty="0"/>
              <a:t> </a:t>
            </a:r>
            <a:r>
              <a:rPr lang="de-AT" dirty="0" err="1"/>
              <a:t>anketirancev</a:t>
            </a:r>
            <a:r>
              <a:rPr lang="de-AT" dirty="0"/>
              <a:t> </a:t>
            </a:r>
            <a:r>
              <a:rPr lang="de-AT" dirty="0" err="1"/>
              <a:t>fizično</a:t>
            </a:r>
            <a:r>
              <a:rPr lang="de-AT" dirty="0"/>
              <a:t> </a:t>
            </a:r>
            <a:r>
              <a:rPr lang="de-AT" dirty="0" err="1"/>
              <a:t>ločeni</a:t>
            </a:r>
            <a:r>
              <a:rPr lang="de-AT" dirty="0"/>
              <a:t> </a:t>
            </a:r>
            <a:r>
              <a:rPr lang="de-AT" dirty="0" err="1"/>
              <a:t>od</a:t>
            </a:r>
            <a:r>
              <a:rPr lang="de-AT" dirty="0"/>
              <a:t> </a:t>
            </a:r>
            <a:r>
              <a:rPr lang="de-AT" dirty="0" err="1"/>
              <a:t>podatkov</a:t>
            </a:r>
            <a:r>
              <a:rPr lang="de-AT" dirty="0"/>
              <a:t> </a:t>
            </a:r>
            <a:r>
              <a:rPr lang="de-AT" dirty="0" err="1"/>
              <a:t>anketirancev</a:t>
            </a:r>
            <a:r>
              <a:rPr lang="de-AT" dirty="0"/>
              <a:t>. </a:t>
            </a:r>
            <a:r>
              <a:rPr lang="de-AT" dirty="0" err="1"/>
              <a:t>Vsak</a:t>
            </a:r>
            <a:r>
              <a:rPr lang="de-AT" dirty="0"/>
              <a:t> </a:t>
            </a:r>
            <a:r>
              <a:rPr lang="de-AT" dirty="0" err="1"/>
              <a:t>poskus</a:t>
            </a:r>
            <a:r>
              <a:rPr lang="de-AT" dirty="0"/>
              <a:t> </a:t>
            </a:r>
            <a:r>
              <a:rPr lang="de-AT" dirty="0" err="1"/>
              <a:t>namerne</a:t>
            </a:r>
            <a:r>
              <a:rPr lang="de-AT" dirty="0"/>
              <a:t> </a:t>
            </a:r>
            <a:r>
              <a:rPr lang="de-AT" dirty="0" err="1"/>
              <a:t>identifikacije</a:t>
            </a:r>
            <a:r>
              <a:rPr lang="de-AT" dirty="0"/>
              <a:t> </a:t>
            </a:r>
            <a:r>
              <a:rPr lang="de-AT" dirty="0" err="1"/>
              <a:t>anketiranca</a:t>
            </a:r>
            <a:r>
              <a:rPr lang="de-AT" dirty="0"/>
              <a:t> </a:t>
            </a:r>
            <a:r>
              <a:rPr lang="de-AT" dirty="0" err="1"/>
              <a:t>ali</a:t>
            </a:r>
            <a:r>
              <a:rPr lang="de-AT" dirty="0"/>
              <a:t> </a:t>
            </a:r>
            <a:r>
              <a:rPr lang="de-AT" dirty="0" err="1"/>
              <a:t>razkritje</a:t>
            </a:r>
            <a:r>
              <a:rPr lang="de-AT" dirty="0"/>
              <a:t> </a:t>
            </a:r>
            <a:r>
              <a:rPr lang="de-AT" dirty="0" err="1"/>
              <a:t>identitete</a:t>
            </a:r>
            <a:r>
              <a:rPr lang="de-AT" dirty="0"/>
              <a:t> </a:t>
            </a:r>
            <a:r>
              <a:rPr lang="de-AT" dirty="0" err="1"/>
              <a:t>anketiranca</a:t>
            </a:r>
            <a:r>
              <a:rPr lang="de-AT" dirty="0"/>
              <a:t> s </a:t>
            </a:r>
            <a:r>
              <a:rPr lang="de-AT" dirty="0" err="1"/>
              <a:t>strani</a:t>
            </a:r>
            <a:r>
              <a:rPr lang="de-AT" dirty="0"/>
              <a:t> </a:t>
            </a:r>
            <a:r>
              <a:rPr lang="de-AT" dirty="0" err="1"/>
              <a:t>naročnika</a:t>
            </a:r>
            <a:r>
              <a:rPr lang="de-AT" dirty="0"/>
              <a:t> </a:t>
            </a:r>
            <a:r>
              <a:rPr lang="de-AT" dirty="0" err="1"/>
              <a:t>ali</a:t>
            </a:r>
            <a:r>
              <a:rPr lang="de-AT" dirty="0"/>
              <a:t> </a:t>
            </a:r>
            <a:r>
              <a:rPr lang="de-AT" dirty="0" err="1"/>
              <a:t>podjetja</a:t>
            </a:r>
            <a:r>
              <a:rPr lang="de-AT" dirty="0"/>
              <a:t> IPSOS </a:t>
            </a:r>
            <a:r>
              <a:rPr lang="de-AT" dirty="0" err="1"/>
              <a:t>pomeni</a:t>
            </a:r>
            <a:r>
              <a:rPr lang="de-AT" dirty="0"/>
              <a:t> </a:t>
            </a:r>
            <a:r>
              <a:rPr lang="de-AT" dirty="0" err="1"/>
              <a:t>kršitev</a:t>
            </a:r>
            <a:r>
              <a:rPr lang="de-AT" dirty="0"/>
              <a:t> </a:t>
            </a:r>
            <a:r>
              <a:rPr lang="de-AT" dirty="0" err="1"/>
              <a:t>zgoraj</a:t>
            </a:r>
            <a:r>
              <a:rPr lang="de-AT" dirty="0"/>
              <a:t> </a:t>
            </a:r>
            <a:r>
              <a:rPr lang="de-AT" dirty="0" err="1"/>
              <a:t>omenjenega</a:t>
            </a:r>
            <a:r>
              <a:rPr lang="de-AT" dirty="0"/>
              <a:t> </a:t>
            </a:r>
            <a:r>
              <a:rPr lang="de-AT" dirty="0" err="1"/>
              <a:t>kodeksa</a:t>
            </a:r>
            <a:r>
              <a:rPr lang="de-AT" dirty="0"/>
              <a:t> in </a:t>
            </a:r>
            <a:r>
              <a:rPr lang="de-AT" dirty="0" err="1"/>
              <a:t>zakona</a:t>
            </a:r>
            <a:r>
              <a:rPr lang="de-AT" dirty="0"/>
              <a:t>.</a:t>
            </a:r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6F4756-ABA9-F10F-132A-E4920A790C6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5171479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A2690A4-2786-4311-C9E4-E87554CA31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43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39D1267-7CEF-D6F6-58BB-EFFFD819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METODOLOGIJA RAZISKAVE REUS IN STRUKTURA VZORCA</a:t>
            </a:r>
            <a:endParaRPr lang="de-AT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03BE63-858A-8B81-7790-A5A87BC4073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185912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Privzeti načrt">
  <a:themeElements>
    <a:clrScheme name="1_Privzeti načr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Privzeti načr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Privzeti načr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798" tIns="46798" rIns="46798" bIns="4679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6798" tIns="46798" rIns="46798" bIns="4679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Privzeti načrt">
  <a:themeElements>
    <a:clrScheme name="1_Privzeti načr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Privzeti načr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1_Privzeti načr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6798" tIns="46798" rIns="46798" bIns="4679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6798" tIns="46798" rIns="46798" bIns="4679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2085</Words>
  <Application>Microsoft Office PowerPoint</Application>
  <PresentationFormat>Bildschirmpräsentation (4:3)</PresentationFormat>
  <Paragraphs>328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Calibri Light</vt:lpstr>
      <vt:lpstr>Helvetica</vt:lpstr>
      <vt:lpstr>Roboto</vt:lpstr>
      <vt:lpstr>1_Privzeti načrt</vt:lpstr>
      <vt:lpstr>PowerPoint-Präsentation</vt:lpstr>
      <vt:lpstr>VSEBINA</vt:lpstr>
      <vt:lpstr>O RAZISKAVI ENERGETSKE UČINKOVITOSTI SLOVENIJE – REUS </vt:lpstr>
      <vt:lpstr>NOSILEC IN LASTNIK RAZISKAVE REUS</vt:lpstr>
      <vt:lpstr>OZADJE RAZISKAVE REUS GOS 2022 </vt:lpstr>
      <vt:lpstr>PARTNERJI PRI RAZISKAVI REUS GOS 2022</vt:lpstr>
      <vt:lpstr>ČLANI STROKOVNEGA SVETA ZA REUS GOS 2022</vt:lpstr>
      <vt:lpstr>IZJAVA O VAROVANJU OSEBNIH PODATKOV ANKETIRANIH (IPSOS)</vt:lpstr>
      <vt:lpstr>METODOLOGIJA RAZISKAVE REUS IN STRUKTURA VZORCA</vt:lpstr>
      <vt:lpstr>METODOLOGIJA IN VZORČENJE</vt:lpstr>
      <vt:lpstr>REPREZENTATIVNOST</vt:lpstr>
      <vt:lpstr>STRUKTURA VZORCA</vt:lpstr>
      <vt:lpstr>STRUKTURA VZORCA</vt:lpstr>
      <vt:lpstr>STRUKTURA VZORCA</vt:lpstr>
      <vt:lpstr>PRIKAZ REZULTATOV</vt:lpstr>
      <vt:lpstr>INTERVAL ZAUPANJA</vt:lpstr>
      <vt:lpstr>PRIMERJAVA PODATKOV 2022 IN 2019</vt:lpstr>
      <vt:lpstr>REZULTATI RAZISKAVE REUS GOS 2022</vt:lpstr>
      <vt:lpstr>POGOSTOST UPORABE JAVNEGA POTNIŠKEGA PREVOZA </vt:lpstr>
      <vt:lpstr>ZADNJA UPORABA JAVNEGA POTNIŠKEGA PREVOZA </vt:lpstr>
      <vt:lpstr>NAMEN UPORABE JAVNEGA POTNIŠKEGA PREVOZA </vt:lpstr>
      <vt:lpstr>POGOJI ZA UPORABO JAVNEGA POTNIŠKEGA PREVOZA </vt:lpstr>
      <vt:lpstr>STROŠKI MOBILNOSTI  </vt:lpstr>
      <vt:lpstr>OBČUTEK PRIKRAJŠANOSTI BREZ OSEBNEGA AVTOMOBILA </vt:lpstr>
      <vt:lpstr>OBČUTEK PRIKRAJŠANOSTI ZARADI LOKACIJE </vt:lpstr>
      <vt:lpstr>STROŠEK ZA MOBILNOST KOT RAZLOG ZA MANJ OPRAVLJENIH POTI </vt:lpstr>
      <vt:lpstr>POGOSTOST ZAMENJAVE AVTOMOBILA </vt:lpstr>
      <vt:lpstr>CENA ZADNJEGA AVTOMOBILA </vt:lpstr>
      <vt:lpstr>OCENA STROŠKA NAKUPA NOVEGA VARČNEJŠEGA/ELEKTRIČNEGA AVTOMOBILA 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Biljana</dc:creator>
  <cp:lastModifiedBy>Biljana Peischl</cp:lastModifiedBy>
  <cp:revision>143</cp:revision>
  <dcterms:modified xsi:type="dcterms:W3CDTF">2022-10-13T19:29:12Z</dcterms:modified>
</cp:coreProperties>
</file>